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4.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74" r:id="rId2"/>
    <p:sldId id="273" r:id="rId3"/>
    <p:sldId id="319" r:id="rId4"/>
    <p:sldId id="316" r:id="rId5"/>
    <p:sldId id="320" r:id="rId6"/>
    <p:sldId id="282" r:id="rId7"/>
    <p:sldId id="302" r:id="rId8"/>
    <p:sldId id="298" r:id="rId9"/>
    <p:sldId id="303" r:id="rId10"/>
    <p:sldId id="291" r:id="rId11"/>
    <p:sldId id="290" r:id="rId12"/>
    <p:sldId id="297" r:id="rId13"/>
    <p:sldId id="292" r:id="rId14"/>
    <p:sldId id="294" r:id="rId15"/>
    <p:sldId id="289" r:id="rId16"/>
    <p:sldId id="301" r:id="rId17"/>
    <p:sldId id="300" r:id="rId18"/>
    <p:sldId id="307" r:id="rId19"/>
    <p:sldId id="318" r:id="rId20"/>
    <p:sldId id="321" r:id="rId21"/>
    <p:sldId id="314" r:id="rId22"/>
    <p:sldId id="317" r:id="rId23"/>
    <p:sldId id="315" r:id="rId24"/>
    <p:sldId id="322" r:id="rId25"/>
    <p:sldId id="308" r:id="rId26"/>
    <p:sldId id="305" r:id="rId27"/>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6337A"/>
    <a:srgbClr val="FF6600"/>
    <a:srgbClr val="3399FF"/>
    <a:srgbClr val="9933FF"/>
    <a:srgbClr val="0000FF"/>
    <a:srgbClr val="A832A0"/>
    <a:srgbClr val="4D4D4D"/>
    <a:srgbClr val="0056A5"/>
    <a:srgbClr val="CCD5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38" autoAdjust="0"/>
    <p:restoredTop sz="58163" autoAdjust="0"/>
  </p:normalViewPr>
  <p:slideViewPr>
    <p:cSldViewPr>
      <p:cViewPr varScale="1">
        <p:scale>
          <a:sx n="114" d="100"/>
          <a:sy n="114" d="100"/>
        </p:scale>
        <p:origin x="153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1626"/>
    </p:cViewPr>
  </p:sorterViewPr>
  <p:notesViewPr>
    <p:cSldViewPr>
      <p:cViewPr varScale="1">
        <p:scale>
          <a:sx n="88" d="100"/>
          <a:sy n="88" d="100"/>
        </p:scale>
        <p:origin x="-3780"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8863249732672299E-2"/>
          <c:y val="0.15907964954321988"/>
          <c:w val="0.9141614416253524"/>
          <c:h val="0.75590588926278746"/>
        </c:manualLayout>
      </c:layout>
      <c:barChart>
        <c:barDir val="col"/>
        <c:grouping val="stacked"/>
        <c:varyColors val="0"/>
        <c:ser>
          <c:idx val="0"/>
          <c:order val="0"/>
          <c:tx>
            <c:strRef>
              <c:f>Sheet1!$B$1</c:f>
              <c:strCache>
                <c:ptCount val="1"/>
                <c:pt idx="0">
                  <c:v>Yes 12 months</c:v>
                </c:pt>
              </c:strCache>
            </c:strRef>
          </c:tx>
          <c:spPr>
            <a:solidFill>
              <a:schemeClr val="accent1"/>
            </a:solidFill>
            <a:ln>
              <a:noFill/>
            </a:ln>
            <a:effectLst/>
          </c:spPr>
          <c:invertIfNegative val="0"/>
          <c:dPt>
            <c:idx val="2"/>
            <c:invertIfNegative val="0"/>
            <c:bubble3D val="0"/>
            <c:extLst>
              <c:ext xmlns:c16="http://schemas.microsoft.com/office/drawing/2014/chart" uri="{C3380CC4-5D6E-409C-BE32-E72D297353CC}">
                <c16:uniqueId val="{00000000-E5A3-452F-9B26-21A90C01993F}"/>
              </c:ext>
            </c:extLst>
          </c:dPt>
          <c:dPt>
            <c:idx val="3"/>
            <c:invertIfNegative val="0"/>
            <c:bubble3D val="0"/>
            <c:extLst>
              <c:ext xmlns:c16="http://schemas.microsoft.com/office/drawing/2014/chart" uri="{C3380CC4-5D6E-409C-BE32-E72D297353CC}">
                <c16:uniqueId val="{00000001-E5A3-452F-9B26-21A90C01993F}"/>
              </c:ext>
            </c:extLst>
          </c:dPt>
          <c:dPt>
            <c:idx val="4"/>
            <c:invertIfNegative val="0"/>
            <c:bubble3D val="0"/>
            <c:extLst>
              <c:ext xmlns:c16="http://schemas.microsoft.com/office/drawing/2014/chart" uri="{C3380CC4-5D6E-409C-BE32-E72D297353CC}">
                <c16:uniqueId val="{00000002-E5A3-452F-9B26-21A90C01993F}"/>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1"/>
                <c:pt idx="0">
                  <c:v>New Position?</c:v>
                </c:pt>
              </c:strCache>
            </c:strRef>
          </c:cat>
          <c:val>
            <c:numRef>
              <c:f>Sheet1!$B$2:$B$6</c:f>
              <c:numCache>
                <c:formatCode>General</c:formatCode>
                <c:ptCount val="5"/>
                <c:pt idx="0" formatCode="0%">
                  <c:v>0.16500000000000001</c:v>
                </c:pt>
              </c:numCache>
            </c:numRef>
          </c:val>
          <c:extLst>
            <c:ext xmlns:c16="http://schemas.microsoft.com/office/drawing/2014/chart" uri="{C3380CC4-5D6E-409C-BE32-E72D297353CC}">
              <c16:uniqueId val="{00000003-E5A3-452F-9B26-21A90C01993F}"/>
            </c:ext>
          </c:extLst>
        </c:ser>
        <c:ser>
          <c:idx val="1"/>
          <c:order val="1"/>
          <c:tx>
            <c:strRef>
              <c:f>Sheet1!$C$1</c:f>
              <c:strCache>
                <c:ptCount val="1"/>
                <c:pt idx="0">
                  <c:v>Yes, 1-3 years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1"/>
                <c:pt idx="0">
                  <c:v>New Position?</c:v>
                </c:pt>
              </c:strCache>
            </c:strRef>
          </c:cat>
          <c:val>
            <c:numRef>
              <c:f>Sheet1!$C$2:$C$6</c:f>
              <c:numCache>
                <c:formatCode>General</c:formatCode>
                <c:ptCount val="5"/>
                <c:pt idx="0" formatCode="0%">
                  <c:v>0.16500000000000001</c:v>
                </c:pt>
              </c:numCache>
            </c:numRef>
          </c:val>
          <c:extLst>
            <c:ext xmlns:c16="http://schemas.microsoft.com/office/drawing/2014/chart" uri="{C3380CC4-5D6E-409C-BE32-E72D297353CC}">
              <c16:uniqueId val="{00000004-E5A3-452F-9B26-21A90C01993F}"/>
            </c:ext>
          </c:extLst>
        </c:ser>
        <c:ser>
          <c:idx val="2"/>
          <c:order val="2"/>
          <c:tx>
            <c:strRef>
              <c:f>Sheet1!$D$1</c:f>
              <c:strCache>
                <c:ptCount val="1"/>
                <c:pt idx="0">
                  <c:v>Yes , 3-5 years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1"/>
                <c:pt idx="0">
                  <c:v>New Position?</c:v>
                </c:pt>
              </c:strCache>
            </c:strRef>
          </c:cat>
          <c:val>
            <c:numRef>
              <c:f>Sheet1!$D$2:$D$6</c:f>
              <c:numCache>
                <c:formatCode>General</c:formatCode>
                <c:ptCount val="5"/>
                <c:pt idx="0" formatCode="0%">
                  <c:v>0.123</c:v>
                </c:pt>
              </c:numCache>
            </c:numRef>
          </c:val>
          <c:extLst>
            <c:ext xmlns:c16="http://schemas.microsoft.com/office/drawing/2014/chart" uri="{C3380CC4-5D6E-409C-BE32-E72D297353CC}">
              <c16:uniqueId val="{00000005-E5A3-452F-9B26-21A90C01993F}"/>
            </c:ext>
          </c:extLst>
        </c:ser>
        <c:ser>
          <c:idx val="3"/>
          <c:order val="3"/>
          <c:tx>
            <c:strRef>
              <c:f>Sheet1!$E$1</c:f>
              <c:strCache>
                <c:ptCount val="1"/>
                <c:pt idx="0">
                  <c:v>Yes 5-8 years</c:v>
                </c:pt>
              </c:strCache>
            </c:strRef>
          </c:tx>
          <c:spPr>
            <a:solidFill>
              <a:schemeClr val="accent4"/>
            </a:solidFill>
            <a:ln>
              <a:noFill/>
            </a:ln>
            <a:effectLst/>
          </c:spPr>
          <c:invertIfNegative val="0"/>
          <c:cat>
            <c:strRef>
              <c:f>Sheet1!$A$2:$A$6</c:f>
              <c:strCache>
                <c:ptCount val="1"/>
                <c:pt idx="0">
                  <c:v>New Position?</c:v>
                </c:pt>
              </c:strCache>
            </c:strRef>
          </c:cat>
          <c:val>
            <c:numRef>
              <c:f>Sheet1!$E$2:$E$6</c:f>
              <c:numCache>
                <c:formatCode>General</c:formatCode>
                <c:ptCount val="5"/>
                <c:pt idx="0" formatCode="0%">
                  <c:v>2.9000000000000001E-2</c:v>
                </c:pt>
              </c:numCache>
            </c:numRef>
          </c:val>
          <c:extLst>
            <c:ext xmlns:c16="http://schemas.microsoft.com/office/drawing/2014/chart" uri="{C3380CC4-5D6E-409C-BE32-E72D297353CC}">
              <c16:uniqueId val="{00000006-E5A3-452F-9B26-21A90C01993F}"/>
            </c:ext>
          </c:extLst>
        </c:ser>
        <c:ser>
          <c:idx val="4"/>
          <c:order val="4"/>
          <c:tx>
            <c:strRef>
              <c:f>Sheet1!$F$1</c:f>
              <c:strCache>
                <c:ptCount val="1"/>
                <c:pt idx="0">
                  <c:v>Yes, 9+ years</c:v>
                </c:pt>
              </c:strCache>
            </c:strRef>
          </c:tx>
          <c:spPr>
            <a:solidFill>
              <a:schemeClr val="accent5"/>
            </a:solidFill>
            <a:ln>
              <a:noFill/>
            </a:ln>
            <a:effectLst/>
          </c:spPr>
          <c:invertIfNegative val="0"/>
          <c:cat>
            <c:strRef>
              <c:f>Sheet1!$A$2:$A$6</c:f>
              <c:strCache>
                <c:ptCount val="1"/>
                <c:pt idx="0">
                  <c:v>New Position?</c:v>
                </c:pt>
              </c:strCache>
            </c:strRef>
          </c:cat>
          <c:val>
            <c:numRef>
              <c:f>Sheet1!$F$2:$F$6</c:f>
              <c:numCache>
                <c:formatCode>General</c:formatCode>
                <c:ptCount val="5"/>
                <c:pt idx="0" formatCode="0%">
                  <c:v>8.0000000000000002E-3</c:v>
                </c:pt>
              </c:numCache>
            </c:numRef>
          </c:val>
          <c:extLst>
            <c:ext xmlns:c16="http://schemas.microsoft.com/office/drawing/2014/chart" uri="{C3380CC4-5D6E-409C-BE32-E72D297353CC}">
              <c16:uniqueId val="{00000007-E5A3-452F-9B26-21A90C01993F}"/>
            </c:ext>
          </c:extLst>
        </c:ser>
        <c:ser>
          <c:idx val="5"/>
          <c:order val="5"/>
          <c:tx>
            <c:strRef>
              <c:f>Sheet1!$G$1</c:f>
              <c:strCache>
                <c:ptCount val="1"/>
                <c:pt idx="0">
                  <c:v>No</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1"/>
                <c:pt idx="0">
                  <c:v>New Position?</c:v>
                </c:pt>
              </c:strCache>
            </c:strRef>
          </c:cat>
          <c:val>
            <c:numRef>
              <c:f>Sheet1!$G$2:$G$6</c:f>
              <c:numCache>
                <c:formatCode>General</c:formatCode>
                <c:ptCount val="5"/>
                <c:pt idx="0" formatCode="0%">
                  <c:v>0.25900000000000001</c:v>
                </c:pt>
              </c:numCache>
            </c:numRef>
          </c:val>
          <c:extLst>
            <c:ext xmlns:c16="http://schemas.microsoft.com/office/drawing/2014/chart" uri="{C3380CC4-5D6E-409C-BE32-E72D297353CC}">
              <c16:uniqueId val="{00000008-E5A3-452F-9B26-21A90C01993F}"/>
            </c:ext>
          </c:extLst>
        </c:ser>
        <c:ser>
          <c:idx val="6"/>
          <c:order val="6"/>
          <c:tx>
            <c:strRef>
              <c:f>Sheet1!$H$1</c:f>
              <c:strCache>
                <c:ptCount val="1"/>
                <c:pt idx="0">
                  <c:v>Not sure</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1"/>
                <c:pt idx="0">
                  <c:v>New Position?</c:v>
                </c:pt>
              </c:strCache>
            </c:strRef>
          </c:cat>
          <c:val>
            <c:numRef>
              <c:f>Sheet1!$H$2:$H$6</c:f>
              <c:numCache>
                <c:formatCode>General</c:formatCode>
                <c:ptCount val="5"/>
                <c:pt idx="0" formatCode="0%">
                  <c:v>0.251</c:v>
                </c:pt>
              </c:numCache>
            </c:numRef>
          </c:val>
          <c:extLst>
            <c:ext xmlns:c16="http://schemas.microsoft.com/office/drawing/2014/chart" uri="{C3380CC4-5D6E-409C-BE32-E72D297353CC}">
              <c16:uniqueId val="{00000009-E5A3-452F-9B26-21A90C01993F}"/>
            </c:ext>
          </c:extLst>
        </c:ser>
        <c:dLbls>
          <c:showLegendKey val="0"/>
          <c:showVal val="0"/>
          <c:showCatName val="0"/>
          <c:showSerName val="0"/>
          <c:showPercent val="0"/>
          <c:showBubbleSize val="0"/>
        </c:dLbls>
        <c:gapWidth val="150"/>
        <c:overlap val="100"/>
        <c:axId val="343144488"/>
        <c:axId val="343149192"/>
      </c:barChart>
      <c:catAx>
        <c:axId val="343144488"/>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43149192"/>
        <c:crosses val="autoZero"/>
        <c:auto val="1"/>
        <c:lblAlgn val="ctr"/>
        <c:lblOffset val="100"/>
        <c:noMultiLvlLbl val="0"/>
      </c:catAx>
      <c:valAx>
        <c:axId val="343149192"/>
        <c:scaling>
          <c:orientation val="minMax"/>
          <c:max val="1"/>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43144488"/>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3017865520433132E-2"/>
          <c:y val="0.15907964954321988"/>
          <c:w val="0.89000684697021581"/>
          <c:h val="0.75590588926278746"/>
        </c:manualLayout>
      </c:layout>
      <c:barChart>
        <c:barDir val="col"/>
        <c:grouping val="stacked"/>
        <c:varyColors val="0"/>
        <c:ser>
          <c:idx val="0"/>
          <c:order val="0"/>
          <c:tx>
            <c:strRef>
              <c:f>Sheet1!$B$1</c:f>
              <c:strCache>
                <c:ptCount val="1"/>
                <c:pt idx="0">
                  <c:v>Column1</c:v>
                </c:pt>
              </c:strCache>
            </c:strRef>
          </c:tx>
          <c:spPr>
            <a:solidFill>
              <a:schemeClr val="accent1"/>
            </a:solidFill>
            <a:ln>
              <a:noFill/>
            </a:ln>
            <a:effectLst/>
          </c:spPr>
          <c:invertIfNegative val="0"/>
          <c:dPt>
            <c:idx val="2"/>
            <c:invertIfNegative val="0"/>
            <c:bubble3D val="0"/>
            <c:extLst>
              <c:ext xmlns:c16="http://schemas.microsoft.com/office/drawing/2014/chart" uri="{C3380CC4-5D6E-409C-BE32-E72D297353CC}">
                <c16:uniqueId val="{00000000-52A8-48FE-9A5E-D6A4650C2AE1}"/>
              </c:ext>
            </c:extLst>
          </c:dPt>
          <c:dPt>
            <c:idx val="3"/>
            <c:invertIfNegative val="0"/>
            <c:bubble3D val="0"/>
            <c:extLst>
              <c:ext xmlns:c16="http://schemas.microsoft.com/office/drawing/2014/chart" uri="{C3380CC4-5D6E-409C-BE32-E72D297353CC}">
                <c16:uniqueId val="{00000001-52A8-48FE-9A5E-D6A4650C2AE1}"/>
              </c:ext>
            </c:extLst>
          </c:dPt>
          <c:dPt>
            <c:idx val="4"/>
            <c:invertIfNegative val="0"/>
            <c:bubble3D val="0"/>
            <c:extLst>
              <c:ext xmlns:c16="http://schemas.microsoft.com/office/drawing/2014/chart" uri="{C3380CC4-5D6E-409C-BE32-E72D297353CC}">
                <c16:uniqueId val="{00000002-52A8-48FE-9A5E-D6A4650C2AE1}"/>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Relocate Nationally</c:v>
                </c:pt>
                <c:pt idx="3">
                  <c:v>Relocate in-state</c:v>
                </c:pt>
                <c:pt idx="4">
                  <c:v>No Relocation</c:v>
                </c:pt>
              </c:strCache>
            </c:strRef>
          </c:cat>
          <c:val>
            <c:numRef>
              <c:f>Sheet1!$B$2:$B$6</c:f>
              <c:numCache>
                <c:formatCode>General</c:formatCode>
                <c:ptCount val="5"/>
                <c:pt idx="2" formatCode="0%">
                  <c:v>0.54600000000000004</c:v>
                </c:pt>
                <c:pt idx="3" formatCode="0%">
                  <c:v>0.26900000000000002</c:v>
                </c:pt>
                <c:pt idx="4" formatCode="0%">
                  <c:v>0.185</c:v>
                </c:pt>
              </c:numCache>
            </c:numRef>
          </c:val>
          <c:extLst>
            <c:ext xmlns:c16="http://schemas.microsoft.com/office/drawing/2014/chart" uri="{C3380CC4-5D6E-409C-BE32-E72D297353CC}">
              <c16:uniqueId val="{00000003-52A8-48FE-9A5E-D6A4650C2AE1}"/>
            </c:ext>
          </c:extLst>
        </c:ser>
        <c:ser>
          <c:idx val="1"/>
          <c:order val="1"/>
          <c:tx>
            <c:strRef>
              <c:f>Sheet1!$C$1</c:f>
              <c:strCache>
                <c:ptCount val="1"/>
                <c:pt idx="0">
                  <c:v>Column2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Relocate Nationally</c:v>
                </c:pt>
                <c:pt idx="3">
                  <c:v>Relocate in-state</c:v>
                </c:pt>
                <c:pt idx="4">
                  <c:v>No Relocation</c:v>
                </c:pt>
              </c:strCache>
            </c:strRef>
          </c:cat>
          <c:val>
            <c:numRef>
              <c:f>Sheet1!$C$2:$C$6</c:f>
              <c:numCache>
                <c:formatCode>General</c:formatCode>
                <c:ptCount val="5"/>
              </c:numCache>
            </c:numRef>
          </c:val>
          <c:extLst>
            <c:ext xmlns:c16="http://schemas.microsoft.com/office/drawing/2014/chart" uri="{C3380CC4-5D6E-409C-BE32-E72D297353CC}">
              <c16:uniqueId val="{00000004-52A8-48FE-9A5E-D6A4650C2AE1}"/>
            </c:ext>
          </c:extLst>
        </c:ser>
        <c:ser>
          <c:idx val="2"/>
          <c:order val="2"/>
          <c:tx>
            <c:strRef>
              <c:f>Sheet1!$D$1</c:f>
              <c:strCache>
                <c:ptCount val="1"/>
                <c:pt idx="0">
                  <c:v>Column3</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Relocate Nationally</c:v>
                </c:pt>
                <c:pt idx="3">
                  <c:v>Relocate in-state</c:v>
                </c:pt>
                <c:pt idx="4">
                  <c:v>No Relocation</c:v>
                </c:pt>
              </c:strCache>
            </c:strRef>
          </c:cat>
          <c:val>
            <c:numRef>
              <c:f>Sheet1!$D$2:$D$6</c:f>
              <c:numCache>
                <c:formatCode>General</c:formatCode>
                <c:ptCount val="5"/>
              </c:numCache>
            </c:numRef>
          </c:val>
          <c:extLst>
            <c:ext xmlns:c16="http://schemas.microsoft.com/office/drawing/2014/chart" uri="{C3380CC4-5D6E-409C-BE32-E72D297353CC}">
              <c16:uniqueId val="{00000005-52A8-48FE-9A5E-D6A4650C2AE1}"/>
            </c:ext>
          </c:extLst>
        </c:ser>
        <c:ser>
          <c:idx val="3"/>
          <c:order val="3"/>
          <c:tx>
            <c:strRef>
              <c:f>Sheet1!$E$1</c:f>
              <c:strCache>
                <c:ptCount val="1"/>
                <c:pt idx="0">
                  <c:v>Column4</c:v>
                </c:pt>
              </c:strCache>
            </c:strRef>
          </c:tx>
          <c:spPr>
            <a:solidFill>
              <a:schemeClr val="accent4"/>
            </a:solidFill>
            <a:ln>
              <a:noFill/>
            </a:ln>
            <a:effectLst/>
          </c:spPr>
          <c:invertIfNegative val="0"/>
          <c:cat>
            <c:strRef>
              <c:f>Sheet1!$A$2:$A$6</c:f>
              <c:strCache>
                <c:ptCount val="5"/>
                <c:pt idx="2">
                  <c:v>Relocate Nationally</c:v>
                </c:pt>
                <c:pt idx="3">
                  <c:v>Relocate in-state</c:v>
                </c:pt>
                <c:pt idx="4">
                  <c:v>No Relocation</c:v>
                </c:pt>
              </c:strCache>
            </c:strRef>
          </c:cat>
          <c:val>
            <c:numRef>
              <c:f>Sheet1!$E$2:$E$6</c:f>
              <c:numCache>
                <c:formatCode>General</c:formatCode>
                <c:ptCount val="5"/>
              </c:numCache>
            </c:numRef>
          </c:val>
          <c:extLst>
            <c:ext xmlns:c16="http://schemas.microsoft.com/office/drawing/2014/chart" uri="{C3380CC4-5D6E-409C-BE32-E72D297353CC}">
              <c16:uniqueId val="{00000006-52A8-48FE-9A5E-D6A4650C2AE1}"/>
            </c:ext>
          </c:extLst>
        </c:ser>
        <c:ser>
          <c:idx val="4"/>
          <c:order val="4"/>
          <c:tx>
            <c:strRef>
              <c:f>Sheet1!$F$1</c:f>
              <c:strCache>
                <c:ptCount val="1"/>
                <c:pt idx="0">
                  <c:v>Column5</c:v>
                </c:pt>
              </c:strCache>
            </c:strRef>
          </c:tx>
          <c:spPr>
            <a:solidFill>
              <a:schemeClr val="accent5"/>
            </a:solidFill>
            <a:ln>
              <a:noFill/>
            </a:ln>
            <a:effectLst/>
          </c:spPr>
          <c:invertIfNegative val="0"/>
          <c:cat>
            <c:strRef>
              <c:f>Sheet1!$A$2:$A$6</c:f>
              <c:strCache>
                <c:ptCount val="5"/>
                <c:pt idx="2">
                  <c:v>Relocate Nationally</c:v>
                </c:pt>
                <c:pt idx="3">
                  <c:v>Relocate in-state</c:v>
                </c:pt>
                <c:pt idx="4">
                  <c:v>No Relocation</c:v>
                </c:pt>
              </c:strCache>
            </c:strRef>
          </c:cat>
          <c:val>
            <c:numRef>
              <c:f>Sheet1!$F$2:$F$6</c:f>
              <c:numCache>
                <c:formatCode>General</c:formatCode>
                <c:ptCount val="5"/>
              </c:numCache>
            </c:numRef>
          </c:val>
          <c:extLst>
            <c:ext xmlns:c16="http://schemas.microsoft.com/office/drawing/2014/chart" uri="{C3380CC4-5D6E-409C-BE32-E72D297353CC}">
              <c16:uniqueId val="{00000007-52A8-48FE-9A5E-D6A4650C2AE1}"/>
            </c:ext>
          </c:extLst>
        </c:ser>
        <c:ser>
          <c:idx val="5"/>
          <c:order val="5"/>
          <c:tx>
            <c:strRef>
              <c:f>Sheet1!$G$1</c:f>
              <c:strCache>
                <c:ptCount val="1"/>
                <c:pt idx="0">
                  <c:v>Column6</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Relocate Nationally</c:v>
                </c:pt>
                <c:pt idx="3">
                  <c:v>Relocate in-state</c:v>
                </c:pt>
                <c:pt idx="4">
                  <c:v>No Relocation</c:v>
                </c:pt>
              </c:strCache>
            </c:strRef>
          </c:cat>
          <c:val>
            <c:numRef>
              <c:f>Sheet1!$G$2:$G$6</c:f>
              <c:numCache>
                <c:formatCode>General</c:formatCode>
                <c:ptCount val="5"/>
              </c:numCache>
            </c:numRef>
          </c:val>
          <c:extLst>
            <c:ext xmlns:c16="http://schemas.microsoft.com/office/drawing/2014/chart" uri="{C3380CC4-5D6E-409C-BE32-E72D297353CC}">
              <c16:uniqueId val="{00000008-52A8-48FE-9A5E-D6A4650C2AE1}"/>
            </c:ext>
          </c:extLst>
        </c:ser>
        <c:ser>
          <c:idx val="6"/>
          <c:order val="6"/>
          <c:tx>
            <c:strRef>
              <c:f>Sheet1!$H$1</c:f>
              <c:strCache>
                <c:ptCount val="1"/>
                <c:pt idx="0">
                  <c:v>Column7</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Relocate Nationally</c:v>
                </c:pt>
                <c:pt idx="3">
                  <c:v>Relocate in-state</c:v>
                </c:pt>
                <c:pt idx="4">
                  <c:v>No Relocation</c:v>
                </c:pt>
              </c:strCache>
            </c:strRef>
          </c:cat>
          <c:val>
            <c:numRef>
              <c:f>Sheet1!$H$2:$H$6</c:f>
              <c:numCache>
                <c:formatCode>General</c:formatCode>
                <c:ptCount val="5"/>
              </c:numCache>
            </c:numRef>
          </c:val>
          <c:extLst>
            <c:ext xmlns:c16="http://schemas.microsoft.com/office/drawing/2014/chart" uri="{C3380CC4-5D6E-409C-BE32-E72D297353CC}">
              <c16:uniqueId val="{00000009-52A8-48FE-9A5E-D6A4650C2AE1}"/>
            </c:ext>
          </c:extLst>
        </c:ser>
        <c:dLbls>
          <c:showLegendKey val="0"/>
          <c:showVal val="0"/>
          <c:showCatName val="0"/>
          <c:showSerName val="0"/>
          <c:showPercent val="0"/>
          <c:showBubbleSize val="0"/>
        </c:dLbls>
        <c:gapWidth val="150"/>
        <c:overlap val="100"/>
        <c:axId val="343144488"/>
        <c:axId val="343149192"/>
      </c:barChart>
      <c:catAx>
        <c:axId val="343144488"/>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43149192"/>
        <c:crosses val="autoZero"/>
        <c:auto val="1"/>
        <c:lblAlgn val="ctr"/>
        <c:lblOffset val="100"/>
        <c:noMultiLvlLbl val="0"/>
      </c:catAx>
      <c:valAx>
        <c:axId val="343149192"/>
        <c:scaling>
          <c:orientation val="minMax"/>
          <c:max val="1"/>
        </c:scaling>
        <c:delete val="1"/>
        <c:axPos val="l"/>
        <c:numFmt formatCode="General" sourceLinked="1"/>
        <c:majorTickMark val="none"/>
        <c:minorTickMark val="none"/>
        <c:tickLblPos val="nextTo"/>
        <c:crossAx val="343144488"/>
        <c:crosses val="autoZero"/>
        <c:crossBetween val="between"/>
        <c:majorUnit val="0.2"/>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Sheet1!$B$1</c:f>
              <c:strCache>
                <c:ptCount val="1"/>
                <c:pt idx="0">
                  <c:v>1 = Most Likely</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Culture</c:v>
                </c:pt>
                <c:pt idx="1">
                  <c:v>Camaradarie</c:v>
                </c:pt>
                <c:pt idx="2">
                  <c:v>Career Growth</c:v>
                </c:pt>
                <c:pt idx="3">
                  <c:v>Org/Institution reputation</c:v>
                </c:pt>
                <c:pt idx="4">
                  <c:v>Autonomy</c:v>
                </c:pt>
                <c:pt idx="5">
                  <c:v>Practice-specific opprtunities</c:v>
                </c:pt>
                <c:pt idx="6">
                  <c:v>Work-Life Balance</c:v>
                </c:pt>
                <c:pt idx="7">
                  <c:v>Geographic</c:v>
                </c:pt>
              </c:strCache>
            </c:strRef>
          </c:cat>
          <c:val>
            <c:numRef>
              <c:f>Sheet1!$B$2:$B$9</c:f>
              <c:numCache>
                <c:formatCode>0%</c:formatCode>
                <c:ptCount val="8"/>
                <c:pt idx="0">
                  <c:v>0.189</c:v>
                </c:pt>
                <c:pt idx="1">
                  <c:v>0.22600000000000001</c:v>
                </c:pt>
                <c:pt idx="2">
                  <c:v>0.26700000000000002</c:v>
                </c:pt>
                <c:pt idx="3">
                  <c:v>0.218</c:v>
                </c:pt>
                <c:pt idx="4">
                  <c:v>0.29199999999999998</c:v>
                </c:pt>
                <c:pt idx="5">
                  <c:v>0.25900000000000001</c:v>
                </c:pt>
                <c:pt idx="6">
                  <c:v>0.47699999999999998</c:v>
                </c:pt>
                <c:pt idx="7">
                  <c:v>0.55100000000000005</c:v>
                </c:pt>
              </c:numCache>
            </c:numRef>
          </c:val>
          <c:extLst>
            <c:ext xmlns:c16="http://schemas.microsoft.com/office/drawing/2014/chart" uri="{C3380CC4-5D6E-409C-BE32-E72D297353CC}">
              <c16:uniqueId val="{00000000-ED81-4848-B815-309FA60BB0C4}"/>
            </c:ext>
          </c:extLst>
        </c:ser>
        <c:ser>
          <c:idx val="1"/>
          <c:order val="1"/>
          <c:tx>
            <c:strRef>
              <c:f>Sheet1!$C$1</c:f>
              <c:strCache>
                <c:ptCount val="1"/>
                <c:pt idx="0">
                  <c:v>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Culture</c:v>
                </c:pt>
                <c:pt idx="1">
                  <c:v>Camaradarie</c:v>
                </c:pt>
                <c:pt idx="2">
                  <c:v>Career Growth</c:v>
                </c:pt>
                <c:pt idx="3">
                  <c:v>Org/Institution reputation</c:v>
                </c:pt>
                <c:pt idx="4">
                  <c:v>Autonomy</c:v>
                </c:pt>
                <c:pt idx="5">
                  <c:v>Practice-specific opprtunities</c:v>
                </c:pt>
                <c:pt idx="6">
                  <c:v>Work-Life Balance</c:v>
                </c:pt>
                <c:pt idx="7">
                  <c:v>Geographic</c:v>
                </c:pt>
              </c:strCache>
            </c:strRef>
          </c:cat>
          <c:val>
            <c:numRef>
              <c:f>Sheet1!$C$2:$C$9</c:f>
              <c:numCache>
                <c:formatCode>0%</c:formatCode>
                <c:ptCount val="8"/>
                <c:pt idx="0">
                  <c:v>0.27200000000000002</c:v>
                </c:pt>
                <c:pt idx="1">
                  <c:v>0.309</c:v>
                </c:pt>
                <c:pt idx="2">
                  <c:v>0.29199999999999998</c:v>
                </c:pt>
                <c:pt idx="3">
                  <c:v>0.34200000000000003</c:v>
                </c:pt>
                <c:pt idx="4">
                  <c:v>0.27600000000000002</c:v>
                </c:pt>
                <c:pt idx="5">
                  <c:v>0.39500000000000002</c:v>
                </c:pt>
                <c:pt idx="6">
                  <c:v>0.317</c:v>
                </c:pt>
                <c:pt idx="7">
                  <c:v>0.26700000000000002</c:v>
                </c:pt>
              </c:numCache>
            </c:numRef>
          </c:val>
          <c:extLst>
            <c:ext xmlns:c16="http://schemas.microsoft.com/office/drawing/2014/chart" uri="{C3380CC4-5D6E-409C-BE32-E72D297353CC}">
              <c16:uniqueId val="{00000001-ED81-4848-B815-309FA60BB0C4}"/>
            </c:ext>
          </c:extLst>
        </c:ser>
        <c:ser>
          <c:idx val="2"/>
          <c:order val="2"/>
          <c:tx>
            <c:strRef>
              <c:f>Sheet1!$D$1</c:f>
              <c:strCache>
                <c:ptCount val="1"/>
                <c:pt idx="0">
                  <c:v>3</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Culture</c:v>
                </c:pt>
                <c:pt idx="1">
                  <c:v>Camaradarie</c:v>
                </c:pt>
                <c:pt idx="2">
                  <c:v>Career Growth</c:v>
                </c:pt>
                <c:pt idx="3">
                  <c:v>Org/Institution reputation</c:v>
                </c:pt>
                <c:pt idx="4">
                  <c:v>Autonomy</c:v>
                </c:pt>
                <c:pt idx="5">
                  <c:v>Practice-specific opprtunities</c:v>
                </c:pt>
                <c:pt idx="6">
                  <c:v>Work-Life Balance</c:v>
                </c:pt>
                <c:pt idx="7">
                  <c:v>Geographic</c:v>
                </c:pt>
              </c:strCache>
            </c:strRef>
          </c:cat>
          <c:val>
            <c:numRef>
              <c:f>Sheet1!$D$2:$D$9</c:f>
              <c:numCache>
                <c:formatCode>0%</c:formatCode>
                <c:ptCount val="8"/>
                <c:pt idx="0">
                  <c:v>0.255</c:v>
                </c:pt>
                <c:pt idx="1">
                  <c:v>0.255</c:v>
                </c:pt>
                <c:pt idx="2">
                  <c:v>0.251</c:v>
                </c:pt>
                <c:pt idx="3">
                  <c:v>0.26300000000000001</c:v>
                </c:pt>
                <c:pt idx="4">
                  <c:v>0.27200000000000002</c:v>
                </c:pt>
                <c:pt idx="5">
                  <c:v>0.16</c:v>
                </c:pt>
                <c:pt idx="6">
                  <c:v>0.111</c:v>
                </c:pt>
                <c:pt idx="7">
                  <c:v>9.0999999999999998E-2</c:v>
                </c:pt>
              </c:numCache>
            </c:numRef>
          </c:val>
          <c:extLst>
            <c:ext xmlns:c16="http://schemas.microsoft.com/office/drawing/2014/chart" uri="{C3380CC4-5D6E-409C-BE32-E72D297353CC}">
              <c16:uniqueId val="{00000002-ED81-4848-B815-309FA60BB0C4}"/>
            </c:ext>
          </c:extLst>
        </c:ser>
        <c:ser>
          <c:idx val="3"/>
          <c:order val="3"/>
          <c:tx>
            <c:strRef>
              <c:f>Sheet1!$E$1</c:f>
              <c:strCache>
                <c:ptCount val="1"/>
                <c:pt idx="0">
                  <c:v>4</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Culture</c:v>
                </c:pt>
                <c:pt idx="1">
                  <c:v>Camaradarie</c:v>
                </c:pt>
                <c:pt idx="2">
                  <c:v>Career Growth</c:v>
                </c:pt>
                <c:pt idx="3">
                  <c:v>Org/Institution reputation</c:v>
                </c:pt>
                <c:pt idx="4">
                  <c:v>Autonomy</c:v>
                </c:pt>
                <c:pt idx="5">
                  <c:v>Practice-specific opprtunities</c:v>
                </c:pt>
                <c:pt idx="6">
                  <c:v>Work-Life Balance</c:v>
                </c:pt>
                <c:pt idx="7">
                  <c:v>Geographic</c:v>
                </c:pt>
              </c:strCache>
            </c:strRef>
          </c:cat>
          <c:val>
            <c:numRef>
              <c:f>Sheet1!$E$2:$E$9</c:f>
              <c:numCache>
                <c:formatCode>0%</c:formatCode>
                <c:ptCount val="8"/>
                <c:pt idx="0">
                  <c:v>0.156</c:v>
                </c:pt>
                <c:pt idx="1">
                  <c:v>0.107</c:v>
                </c:pt>
                <c:pt idx="2">
                  <c:v>0.111</c:v>
                </c:pt>
                <c:pt idx="3">
                  <c:v>7.8E-2</c:v>
                </c:pt>
                <c:pt idx="4">
                  <c:v>9.9000000000000005E-2</c:v>
                </c:pt>
                <c:pt idx="5">
                  <c:v>9.9000000000000005E-2</c:v>
                </c:pt>
                <c:pt idx="6">
                  <c:v>4.9000000000000002E-2</c:v>
                </c:pt>
                <c:pt idx="7">
                  <c:v>4.9000000000000002E-2</c:v>
                </c:pt>
              </c:numCache>
            </c:numRef>
          </c:val>
          <c:extLst>
            <c:ext xmlns:c16="http://schemas.microsoft.com/office/drawing/2014/chart" uri="{C3380CC4-5D6E-409C-BE32-E72D297353CC}">
              <c16:uniqueId val="{00000003-ED81-4848-B815-309FA60BB0C4}"/>
            </c:ext>
          </c:extLst>
        </c:ser>
        <c:ser>
          <c:idx val="4"/>
          <c:order val="4"/>
          <c:tx>
            <c:strRef>
              <c:f>Sheet1!$F$1</c:f>
              <c:strCache>
                <c:ptCount val="1"/>
                <c:pt idx="0">
                  <c:v>5</c:v>
                </c:pt>
              </c:strCache>
            </c:strRef>
          </c:tx>
          <c:spPr>
            <a:solidFill>
              <a:schemeClr val="accent5"/>
            </a:solidFill>
            <a:ln>
              <a:noFill/>
            </a:ln>
            <a:effectLst/>
          </c:spPr>
          <c:invertIfNegative val="0"/>
          <c:dLbls>
            <c:dLbl>
              <c:idx val="0"/>
              <c:tx>
                <c:rich>
                  <a:bodyPr/>
                  <a:lstStyle/>
                  <a:p>
                    <a:fld id="{C43930C0-9256-4C4E-A77F-799BCB4B3600}" type="VALUE">
                      <a:rPr lang="en-US">
                        <a:solidFill>
                          <a:schemeClr val="bg1"/>
                        </a:solidFill>
                      </a:rPr>
                      <a:pPr/>
                      <a:t>[VALUE]</a:t>
                    </a:fld>
                    <a:endParaRPr lang="en-US"/>
                  </a:p>
                </c:rich>
              </c:tx>
              <c:dLblPos val="inBase"/>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ED81-4848-B815-309FA60BB0C4}"/>
                </c:ext>
              </c:extLst>
            </c:dLbl>
            <c:dLbl>
              <c:idx val="1"/>
              <c:tx>
                <c:rich>
                  <a:bodyPr/>
                  <a:lstStyle/>
                  <a:p>
                    <a:fld id="{D20FBA73-5550-470D-8454-5C64D882FBCE}" type="VALUE">
                      <a:rPr lang="en-US">
                        <a:solidFill>
                          <a:schemeClr val="bg1"/>
                        </a:solidFill>
                      </a:rPr>
                      <a:pPr/>
                      <a:t>[VALUE]</a:t>
                    </a:fld>
                    <a:endParaRPr lang="en-US"/>
                  </a:p>
                </c:rich>
              </c:tx>
              <c:dLblPos val="inBase"/>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ED81-4848-B815-309FA60BB0C4}"/>
                </c:ext>
              </c:extLst>
            </c:dLbl>
            <c:dLbl>
              <c:idx val="2"/>
              <c:layout>
                <c:manualLayout>
                  <c:x val="9.6172036466455006E-3"/>
                  <c:y val="-3.5948845946239601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D81-4848-B815-309FA60BB0C4}"/>
                </c:ext>
              </c:extLst>
            </c:dLbl>
            <c:dLbl>
              <c:idx val="3"/>
              <c:tx>
                <c:rich>
                  <a:bodyPr/>
                  <a:lstStyle/>
                  <a:p>
                    <a:fld id="{5138B3EB-90BC-48F0-9359-B78BAF396B28}" type="VALUE">
                      <a:rPr lang="en-US">
                        <a:solidFill>
                          <a:schemeClr val="bg1"/>
                        </a:solidFill>
                      </a:rPr>
                      <a:pPr/>
                      <a:t>[VALUE]</a:t>
                    </a:fld>
                    <a:endParaRPr lang="en-US"/>
                  </a:p>
                </c:rich>
              </c:tx>
              <c:dLblPos val="inBase"/>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ED81-4848-B815-309FA60BB0C4}"/>
                </c:ext>
              </c:extLst>
            </c:dLbl>
            <c:dLbl>
              <c:idx val="4"/>
              <c:tx>
                <c:rich>
                  <a:bodyPr/>
                  <a:lstStyle/>
                  <a:p>
                    <a:fld id="{DDF578C3-78F0-4C75-B732-174430E10729}" type="VALUE">
                      <a:rPr lang="en-US">
                        <a:solidFill>
                          <a:schemeClr val="bg1"/>
                        </a:solidFill>
                      </a:rPr>
                      <a:pPr/>
                      <a:t>[VALUE]</a:t>
                    </a:fld>
                    <a:endParaRPr lang="en-US"/>
                  </a:p>
                </c:rich>
              </c:tx>
              <c:dLblPos val="inBase"/>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ED81-4848-B815-309FA60BB0C4}"/>
                </c:ext>
              </c:extLst>
            </c:dLbl>
            <c:dLbl>
              <c:idx val="5"/>
              <c:tx>
                <c:rich>
                  <a:bodyPr/>
                  <a:lstStyle/>
                  <a:p>
                    <a:fld id="{835324DE-E28D-4EE0-B328-337832D86949}" type="VALUE">
                      <a:rPr lang="en-US">
                        <a:solidFill>
                          <a:schemeClr val="bg1"/>
                        </a:solidFill>
                      </a:rPr>
                      <a:pPr/>
                      <a:t>[VALUE]</a:t>
                    </a:fld>
                    <a:endParaRPr lang="en-US"/>
                  </a:p>
                </c:rich>
              </c:tx>
              <c:dLblPos val="inBase"/>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ED81-4848-B815-309FA60BB0C4}"/>
                </c:ext>
              </c:extLst>
            </c:dLbl>
            <c:dLbl>
              <c:idx val="6"/>
              <c:layout>
                <c:manualLayout>
                  <c:x val="1.3900744291021594E-2"/>
                  <c:y val="-4.1479437630276485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ED81-4848-B815-309FA60BB0C4}"/>
                </c:ext>
              </c:extLst>
            </c:dLbl>
            <c:dLbl>
              <c:idx val="7"/>
              <c:layout>
                <c:manualLayout>
                  <c:x val="9.2444241571251681E-3"/>
                  <c:y val="-3.871414178825803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ED81-4848-B815-309FA60BB0C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Culture</c:v>
                </c:pt>
                <c:pt idx="1">
                  <c:v>Camaradarie</c:v>
                </c:pt>
                <c:pt idx="2">
                  <c:v>Career Growth</c:v>
                </c:pt>
                <c:pt idx="3">
                  <c:v>Org/Institution reputation</c:v>
                </c:pt>
                <c:pt idx="4">
                  <c:v>Autonomy</c:v>
                </c:pt>
                <c:pt idx="5">
                  <c:v>Practice-specific opprtunities</c:v>
                </c:pt>
                <c:pt idx="6">
                  <c:v>Work-Life Balance</c:v>
                </c:pt>
                <c:pt idx="7">
                  <c:v>Geographic</c:v>
                </c:pt>
              </c:strCache>
            </c:strRef>
          </c:cat>
          <c:val>
            <c:numRef>
              <c:f>Sheet1!$F$2:$F$9</c:f>
              <c:numCache>
                <c:formatCode>0%</c:formatCode>
                <c:ptCount val="8"/>
                <c:pt idx="0">
                  <c:v>7.8E-2</c:v>
                </c:pt>
                <c:pt idx="1">
                  <c:v>7.0000000000000007E-2</c:v>
                </c:pt>
                <c:pt idx="2">
                  <c:v>3.3000000000000002E-2</c:v>
                </c:pt>
                <c:pt idx="3">
                  <c:v>6.6000000000000003E-2</c:v>
                </c:pt>
                <c:pt idx="4">
                  <c:v>4.4999999999999998E-2</c:v>
                </c:pt>
                <c:pt idx="5">
                  <c:v>5.2999999999999999E-2</c:v>
                </c:pt>
                <c:pt idx="6">
                  <c:v>2.1000000000000001E-2</c:v>
                </c:pt>
                <c:pt idx="7">
                  <c:v>1.6E-2</c:v>
                </c:pt>
              </c:numCache>
            </c:numRef>
          </c:val>
          <c:extLst>
            <c:ext xmlns:c16="http://schemas.microsoft.com/office/drawing/2014/chart" uri="{C3380CC4-5D6E-409C-BE32-E72D297353CC}">
              <c16:uniqueId val="{0000000C-ED81-4848-B815-309FA60BB0C4}"/>
            </c:ext>
          </c:extLst>
        </c:ser>
        <c:ser>
          <c:idx val="5"/>
          <c:order val="5"/>
          <c:tx>
            <c:strRef>
              <c:f>Sheet1!$G$1</c:f>
              <c:strCache>
                <c:ptCount val="1"/>
                <c:pt idx="0">
                  <c:v>6= Least Likely</c:v>
                </c:pt>
              </c:strCache>
            </c:strRef>
          </c:tx>
          <c:spPr>
            <a:solidFill>
              <a:schemeClr val="accent6"/>
            </a:solidFill>
            <a:ln>
              <a:noFill/>
            </a:ln>
            <a:effectLst/>
          </c:spPr>
          <c:invertIfNegative val="0"/>
          <c:dLbls>
            <c:dLbl>
              <c:idx val="0"/>
              <c:layout>
                <c:manualLayout>
                  <c:x val="3.9332483801843607E-2"/>
                  <c:y val="1.0886991493870269E-7"/>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3.9573332318967369E-2"/>
                      <c:h val="4.7106923538699004E-2"/>
                    </c:manualLayout>
                  </c15:layout>
                </c:ext>
                <c:ext xmlns:c16="http://schemas.microsoft.com/office/drawing/2014/chart" uri="{C3380CC4-5D6E-409C-BE32-E72D297353CC}">
                  <c16:uniqueId val="{0000000D-ED81-4848-B815-309FA60BB0C4}"/>
                </c:ext>
              </c:extLst>
            </c:dLbl>
            <c:dLbl>
              <c:idx val="1"/>
              <c:layout>
                <c:manualLayout>
                  <c:x val="3.3771793018626178E-2"/>
                  <c:y val="-1.0139300957331033E-16"/>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ED81-4848-B815-309FA60BB0C4}"/>
                </c:ext>
              </c:extLst>
            </c:dLbl>
            <c:dLbl>
              <c:idx val="2"/>
              <c:layout>
                <c:manualLayout>
                  <c:x val="3.9150088123042708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ED81-4848-B815-309FA60BB0C4}"/>
                </c:ext>
              </c:extLst>
            </c:dLbl>
            <c:dLbl>
              <c:idx val="3"/>
              <c:layout>
                <c:manualLayout>
                  <c:x val="3.3771793018626178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ED81-4848-B815-309FA60BB0C4}"/>
                </c:ext>
              </c:extLst>
            </c:dLbl>
            <c:dLbl>
              <c:idx val="4"/>
              <c:layout>
                <c:manualLayout>
                  <c:x val="2.6243802857976086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ED81-4848-B815-309FA60BB0C4}"/>
                </c:ext>
              </c:extLst>
            </c:dLbl>
            <c:dLbl>
              <c:idx val="5"/>
              <c:layout>
                <c:manualLayout>
                  <c:x val="3.5382098976758342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ED81-4848-B815-309FA60BB0C4}"/>
                </c:ext>
              </c:extLst>
            </c:dLbl>
            <c:dLbl>
              <c:idx val="6"/>
              <c:layout>
                <c:manualLayout>
                  <c:x val="3.1796568907147237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ED81-4848-B815-309FA60BB0C4}"/>
                </c:ext>
              </c:extLst>
            </c:dLbl>
            <c:dLbl>
              <c:idx val="7"/>
              <c:layout>
                <c:manualLayout>
                  <c:x val="3.1796568907147237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ED81-4848-B815-309FA60BB0C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Culture</c:v>
                </c:pt>
                <c:pt idx="1">
                  <c:v>Camaradarie</c:v>
                </c:pt>
                <c:pt idx="2">
                  <c:v>Career Growth</c:v>
                </c:pt>
                <c:pt idx="3">
                  <c:v>Org/Institution reputation</c:v>
                </c:pt>
                <c:pt idx="4">
                  <c:v>Autonomy</c:v>
                </c:pt>
                <c:pt idx="5">
                  <c:v>Practice-specific opprtunities</c:v>
                </c:pt>
                <c:pt idx="6">
                  <c:v>Work-Life Balance</c:v>
                </c:pt>
                <c:pt idx="7">
                  <c:v>Geographic</c:v>
                </c:pt>
              </c:strCache>
            </c:strRef>
          </c:cat>
          <c:val>
            <c:numRef>
              <c:f>Sheet1!$G$2:$G$9</c:f>
              <c:numCache>
                <c:formatCode>0%</c:formatCode>
                <c:ptCount val="8"/>
                <c:pt idx="0">
                  <c:v>4.9000000000000002E-2</c:v>
                </c:pt>
                <c:pt idx="1">
                  <c:v>3.3000000000000002E-2</c:v>
                </c:pt>
                <c:pt idx="2">
                  <c:v>4.4999999999999998E-2</c:v>
                </c:pt>
                <c:pt idx="3">
                  <c:v>3.3000000000000002E-2</c:v>
                </c:pt>
                <c:pt idx="4">
                  <c:v>1.7999999999999999E-2</c:v>
                </c:pt>
                <c:pt idx="5">
                  <c:v>3.3000000000000002E-2</c:v>
                </c:pt>
                <c:pt idx="6">
                  <c:v>2.5000000000000001E-2</c:v>
                </c:pt>
                <c:pt idx="7">
                  <c:v>2.5000000000000001E-2</c:v>
                </c:pt>
              </c:numCache>
            </c:numRef>
          </c:val>
          <c:extLst>
            <c:ext xmlns:c16="http://schemas.microsoft.com/office/drawing/2014/chart" uri="{C3380CC4-5D6E-409C-BE32-E72D297353CC}">
              <c16:uniqueId val="{00000015-ED81-4848-B815-309FA60BB0C4}"/>
            </c:ext>
          </c:extLst>
        </c:ser>
        <c:dLbls>
          <c:dLblPos val="inBase"/>
          <c:showLegendKey val="0"/>
          <c:showVal val="1"/>
          <c:showCatName val="0"/>
          <c:showSerName val="0"/>
          <c:showPercent val="0"/>
          <c:showBubbleSize val="0"/>
        </c:dLbls>
        <c:gapWidth val="150"/>
        <c:overlap val="100"/>
        <c:axId val="345970360"/>
        <c:axId val="345964088"/>
      </c:barChart>
      <c:catAx>
        <c:axId val="345970360"/>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45964088"/>
        <c:crosses val="autoZero"/>
        <c:auto val="1"/>
        <c:lblAlgn val="ctr"/>
        <c:lblOffset val="100"/>
        <c:noMultiLvlLbl val="0"/>
      </c:catAx>
      <c:valAx>
        <c:axId val="345964088"/>
        <c:scaling>
          <c:orientation val="minMax"/>
          <c:max val="1"/>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45970360"/>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3810884011838982"/>
          <c:y val="0.10243013475806149"/>
          <c:w val="0.62732115932317156"/>
          <c:h val="0.8140435527201616"/>
        </c:manualLayout>
      </c:layout>
      <c:barChart>
        <c:barDir val="bar"/>
        <c:grouping val="stacked"/>
        <c:varyColors val="0"/>
        <c:ser>
          <c:idx val="0"/>
          <c:order val="0"/>
          <c:tx>
            <c:strRef>
              <c:f>Sheet1!$B$1</c:f>
              <c:strCache>
                <c:ptCount val="1"/>
                <c:pt idx="0">
                  <c:v>1 = Most Likely</c:v>
                </c:pt>
              </c:strCache>
            </c:strRef>
          </c:tx>
          <c:spPr>
            <a:solidFill>
              <a:schemeClr val="accent3">
                <a:lumMod val="75000"/>
              </a:schemeClr>
            </a:solidFill>
            <a:ln>
              <a:solidFill>
                <a:schemeClr val="accent1"/>
              </a:solidFill>
            </a:ln>
          </c:spPr>
          <c:invertIfNegative val="0"/>
          <c:dLbls>
            <c:spPr>
              <a:noFill/>
              <a:ln w="25402">
                <a:noFill/>
              </a:ln>
            </c:spPr>
            <c:txPr>
              <a:bodyPr/>
              <a:lstStyle/>
              <a:p>
                <a:pPr algn="ct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Social media (Facebook, LinkedIn, Doximity)</c:v>
                </c:pt>
                <c:pt idx="1">
                  <c:v>Text Message</c:v>
                </c:pt>
                <c:pt idx="2">
                  <c:v>Search engine (Google, MSN)</c:v>
                </c:pt>
                <c:pt idx="3">
                  <c:v>Professional society - website</c:v>
                </c:pt>
                <c:pt idx="4">
                  <c:v>Professional society - journal</c:v>
                </c:pt>
                <c:pt idx="5">
                  <c:v>Direct Mail</c:v>
                </c:pt>
                <c:pt idx="6">
                  <c:v>Email</c:v>
                </c:pt>
              </c:strCache>
            </c:strRef>
          </c:cat>
          <c:val>
            <c:numRef>
              <c:f>Sheet1!$B$2:$B$8</c:f>
              <c:numCache>
                <c:formatCode>0%</c:formatCode>
                <c:ptCount val="7"/>
                <c:pt idx="0">
                  <c:v>2.1000000000000001E-2</c:v>
                </c:pt>
                <c:pt idx="1">
                  <c:v>5.2999999999999999E-2</c:v>
                </c:pt>
                <c:pt idx="2">
                  <c:v>7.0000000000000007E-2</c:v>
                </c:pt>
                <c:pt idx="3">
                  <c:v>0.111</c:v>
                </c:pt>
                <c:pt idx="4">
                  <c:v>0.10299999999999999</c:v>
                </c:pt>
                <c:pt idx="5">
                  <c:v>0.35799999999999998</c:v>
                </c:pt>
                <c:pt idx="6">
                  <c:v>0.42799999999999999</c:v>
                </c:pt>
              </c:numCache>
            </c:numRef>
          </c:val>
          <c:extLst>
            <c:ext xmlns:c16="http://schemas.microsoft.com/office/drawing/2014/chart" uri="{C3380CC4-5D6E-409C-BE32-E72D297353CC}">
              <c16:uniqueId val="{00000000-3FD0-4AB3-9520-D2529646B197}"/>
            </c:ext>
          </c:extLst>
        </c:ser>
        <c:ser>
          <c:idx val="1"/>
          <c:order val="1"/>
          <c:tx>
            <c:strRef>
              <c:f>Sheet1!$C$1</c:f>
              <c:strCache>
                <c:ptCount val="1"/>
                <c:pt idx="0">
                  <c:v>2</c:v>
                </c:pt>
              </c:strCache>
            </c:strRef>
          </c:tx>
          <c:spPr>
            <a:solidFill>
              <a:schemeClr val="accent3">
                <a:lumMod val="75000"/>
                <a:alpha val="75000"/>
              </a:schemeClr>
            </a:solidFill>
            <a:ln>
              <a:solidFill>
                <a:schemeClr val="accent1"/>
              </a:solidFill>
            </a:ln>
          </c:spPr>
          <c:invertIfNegative val="0"/>
          <c:dLbls>
            <c:spPr>
              <a:noFill/>
              <a:ln w="25402">
                <a:noFill/>
              </a:ln>
            </c:spPr>
            <c:txPr>
              <a:bodyPr/>
              <a:lstStyle/>
              <a:p>
                <a:pPr algn="ct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Social media (Facebook, LinkedIn, Doximity)</c:v>
                </c:pt>
                <c:pt idx="1">
                  <c:v>Text Message</c:v>
                </c:pt>
                <c:pt idx="2">
                  <c:v>Search engine (Google, MSN)</c:v>
                </c:pt>
                <c:pt idx="3">
                  <c:v>Professional society - website</c:v>
                </c:pt>
                <c:pt idx="4">
                  <c:v>Professional society - journal</c:v>
                </c:pt>
                <c:pt idx="5">
                  <c:v>Direct Mail</c:v>
                </c:pt>
                <c:pt idx="6">
                  <c:v>Email</c:v>
                </c:pt>
              </c:strCache>
            </c:strRef>
          </c:cat>
          <c:val>
            <c:numRef>
              <c:f>Sheet1!$C$2:$C$8</c:f>
              <c:numCache>
                <c:formatCode>0%</c:formatCode>
                <c:ptCount val="7"/>
                <c:pt idx="0">
                  <c:v>4.9000000000000002E-2</c:v>
                </c:pt>
                <c:pt idx="1">
                  <c:v>7.3999999999999996E-2</c:v>
                </c:pt>
                <c:pt idx="2">
                  <c:v>0.123</c:v>
                </c:pt>
                <c:pt idx="3">
                  <c:v>0.185</c:v>
                </c:pt>
                <c:pt idx="4">
                  <c:v>0.214</c:v>
                </c:pt>
                <c:pt idx="5">
                  <c:v>0.26300000000000001</c:v>
                </c:pt>
                <c:pt idx="6">
                  <c:v>0.28399999999999997</c:v>
                </c:pt>
              </c:numCache>
            </c:numRef>
          </c:val>
          <c:extLst>
            <c:ext xmlns:c16="http://schemas.microsoft.com/office/drawing/2014/chart" uri="{C3380CC4-5D6E-409C-BE32-E72D297353CC}">
              <c16:uniqueId val="{00000001-3FD0-4AB3-9520-D2529646B197}"/>
            </c:ext>
          </c:extLst>
        </c:ser>
        <c:ser>
          <c:idx val="2"/>
          <c:order val="2"/>
          <c:tx>
            <c:strRef>
              <c:f>Sheet1!$D$1</c:f>
              <c:strCache>
                <c:ptCount val="1"/>
                <c:pt idx="0">
                  <c:v>3</c:v>
                </c:pt>
              </c:strCache>
            </c:strRef>
          </c:tx>
          <c:spPr>
            <a:solidFill>
              <a:schemeClr val="accent3">
                <a:lumMod val="75000"/>
                <a:alpha val="50000"/>
              </a:schemeClr>
            </a:solidFill>
            <a:ln>
              <a:solidFill>
                <a:schemeClr val="accent1"/>
              </a:solidFill>
            </a:ln>
          </c:spPr>
          <c:invertIfNegative val="0"/>
          <c:dLbls>
            <c:spPr>
              <a:noFill/>
              <a:ln w="25402">
                <a:noFill/>
              </a:ln>
            </c:spPr>
            <c:txPr>
              <a:bodyPr/>
              <a:lstStyle/>
              <a:p>
                <a:pPr algn="ct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Social media (Facebook, LinkedIn, Doximity)</c:v>
                </c:pt>
                <c:pt idx="1">
                  <c:v>Text Message</c:v>
                </c:pt>
                <c:pt idx="2">
                  <c:v>Search engine (Google, MSN)</c:v>
                </c:pt>
                <c:pt idx="3">
                  <c:v>Professional society - website</c:v>
                </c:pt>
                <c:pt idx="4">
                  <c:v>Professional society - journal</c:v>
                </c:pt>
                <c:pt idx="5">
                  <c:v>Direct Mail</c:v>
                </c:pt>
                <c:pt idx="6">
                  <c:v>Email</c:v>
                </c:pt>
              </c:strCache>
            </c:strRef>
          </c:cat>
          <c:val>
            <c:numRef>
              <c:f>Sheet1!$D$2:$D$8</c:f>
              <c:numCache>
                <c:formatCode>0%</c:formatCode>
                <c:ptCount val="7"/>
                <c:pt idx="0">
                  <c:v>0.115</c:v>
                </c:pt>
                <c:pt idx="1">
                  <c:v>0.14799999999999999</c:v>
                </c:pt>
                <c:pt idx="2">
                  <c:v>0.16</c:v>
                </c:pt>
                <c:pt idx="3">
                  <c:v>0.214</c:v>
                </c:pt>
                <c:pt idx="4">
                  <c:v>0.28399999999999997</c:v>
                </c:pt>
                <c:pt idx="5">
                  <c:v>0.128</c:v>
                </c:pt>
                <c:pt idx="6">
                  <c:v>0.11899999999999999</c:v>
                </c:pt>
              </c:numCache>
            </c:numRef>
          </c:val>
          <c:extLst>
            <c:ext xmlns:c16="http://schemas.microsoft.com/office/drawing/2014/chart" uri="{C3380CC4-5D6E-409C-BE32-E72D297353CC}">
              <c16:uniqueId val="{00000002-3FD0-4AB3-9520-D2529646B197}"/>
            </c:ext>
          </c:extLst>
        </c:ser>
        <c:ser>
          <c:idx val="3"/>
          <c:order val="3"/>
          <c:tx>
            <c:strRef>
              <c:f>Sheet1!$E$1</c:f>
              <c:strCache>
                <c:ptCount val="1"/>
                <c:pt idx="0">
                  <c:v>4</c:v>
                </c:pt>
              </c:strCache>
            </c:strRef>
          </c:tx>
          <c:spPr>
            <a:solidFill>
              <a:schemeClr val="accent3">
                <a:lumMod val="75000"/>
                <a:alpha val="30000"/>
              </a:schemeClr>
            </a:solidFill>
            <a:ln>
              <a:solidFill>
                <a:schemeClr val="accent1"/>
              </a:solidFill>
            </a:ln>
          </c:spPr>
          <c:invertIfNegative val="0"/>
          <c:dLbls>
            <c:spPr>
              <a:noFill/>
              <a:ln w="25402">
                <a:noFill/>
              </a:ln>
            </c:spPr>
            <c:txPr>
              <a:bodyPr/>
              <a:lstStyle/>
              <a:p>
                <a:pPr algn="ct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Social media (Facebook, LinkedIn, Doximity)</c:v>
                </c:pt>
                <c:pt idx="1">
                  <c:v>Text Message</c:v>
                </c:pt>
                <c:pt idx="2">
                  <c:v>Search engine (Google, MSN)</c:v>
                </c:pt>
                <c:pt idx="3">
                  <c:v>Professional society - website</c:v>
                </c:pt>
                <c:pt idx="4">
                  <c:v>Professional society - journal</c:v>
                </c:pt>
                <c:pt idx="5">
                  <c:v>Direct Mail</c:v>
                </c:pt>
                <c:pt idx="6">
                  <c:v>Email</c:v>
                </c:pt>
              </c:strCache>
            </c:strRef>
          </c:cat>
          <c:val>
            <c:numRef>
              <c:f>Sheet1!$E$2:$E$8</c:f>
              <c:numCache>
                <c:formatCode>0%</c:formatCode>
                <c:ptCount val="7"/>
                <c:pt idx="0">
                  <c:v>0.17699999999999999</c:v>
                </c:pt>
                <c:pt idx="1">
                  <c:v>0.123</c:v>
                </c:pt>
                <c:pt idx="2">
                  <c:v>0.25900000000000001</c:v>
                </c:pt>
                <c:pt idx="3">
                  <c:v>0.214</c:v>
                </c:pt>
                <c:pt idx="4">
                  <c:v>0.20200000000000001</c:v>
                </c:pt>
                <c:pt idx="5">
                  <c:v>0.107</c:v>
                </c:pt>
                <c:pt idx="6">
                  <c:v>8.5999999999999993E-2</c:v>
                </c:pt>
              </c:numCache>
            </c:numRef>
          </c:val>
          <c:extLst>
            <c:ext xmlns:c16="http://schemas.microsoft.com/office/drawing/2014/chart" uri="{C3380CC4-5D6E-409C-BE32-E72D297353CC}">
              <c16:uniqueId val="{00000003-3FD0-4AB3-9520-D2529646B197}"/>
            </c:ext>
          </c:extLst>
        </c:ser>
        <c:ser>
          <c:idx val="4"/>
          <c:order val="4"/>
          <c:tx>
            <c:strRef>
              <c:f>Sheet1!$F$1</c:f>
              <c:strCache>
                <c:ptCount val="1"/>
                <c:pt idx="0">
                  <c:v>5</c:v>
                </c:pt>
              </c:strCache>
            </c:strRef>
          </c:tx>
          <c:spPr>
            <a:solidFill>
              <a:schemeClr val="accent2">
                <a:lumMod val="40000"/>
                <a:lumOff val="60000"/>
              </a:schemeClr>
            </a:solidFill>
            <a:ln>
              <a:solidFill>
                <a:schemeClr val="accent1"/>
              </a:solidFill>
            </a:ln>
          </c:spPr>
          <c:invertIfNegative val="0"/>
          <c:dLbls>
            <c:spPr>
              <a:noFill/>
              <a:ln w="25402">
                <a:noFill/>
              </a:ln>
            </c:spPr>
            <c:txPr>
              <a:bodyPr/>
              <a:lstStyle/>
              <a:p>
                <a:pPr algn="ct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Social media (Facebook, LinkedIn, Doximity)</c:v>
                </c:pt>
                <c:pt idx="1">
                  <c:v>Text Message</c:v>
                </c:pt>
                <c:pt idx="2">
                  <c:v>Search engine (Google, MSN)</c:v>
                </c:pt>
                <c:pt idx="3">
                  <c:v>Professional society - website</c:v>
                </c:pt>
                <c:pt idx="4">
                  <c:v>Professional society - journal</c:v>
                </c:pt>
                <c:pt idx="5">
                  <c:v>Direct Mail</c:v>
                </c:pt>
                <c:pt idx="6">
                  <c:v>Email</c:v>
                </c:pt>
              </c:strCache>
            </c:strRef>
          </c:cat>
          <c:val>
            <c:numRef>
              <c:f>Sheet1!$F$2:$F$8</c:f>
              <c:numCache>
                <c:formatCode>0%</c:formatCode>
                <c:ptCount val="7"/>
                <c:pt idx="0">
                  <c:v>0.247</c:v>
                </c:pt>
                <c:pt idx="1">
                  <c:v>0.22600000000000001</c:v>
                </c:pt>
                <c:pt idx="2">
                  <c:v>0.21</c:v>
                </c:pt>
                <c:pt idx="3">
                  <c:v>0.17299999999999999</c:v>
                </c:pt>
                <c:pt idx="4">
                  <c:v>9.9000000000000005E-2</c:v>
                </c:pt>
                <c:pt idx="5">
                  <c:v>5.2999999999999999E-2</c:v>
                </c:pt>
                <c:pt idx="6">
                  <c:v>4.4999999999999998E-2</c:v>
                </c:pt>
              </c:numCache>
            </c:numRef>
          </c:val>
          <c:extLst>
            <c:ext xmlns:c16="http://schemas.microsoft.com/office/drawing/2014/chart" uri="{C3380CC4-5D6E-409C-BE32-E72D297353CC}">
              <c16:uniqueId val="{00000004-3FD0-4AB3-9520-D2529646B197}"/>
            </c:ext>
          </c:extLst>
        </c:ser>
        <c:ser>
          <c:idx val="5"/>
          <c:order val="5"/>
          <c:tx>
            <c:strRef>
              <c:f>Sheet1!$G$1</c:f>
              <c:strCache>
                <c:ptCount val="1"/>
                <c:pt idx="0">
                  <c:v>6= Least Likely</c:v>
                </c:pt>
              </c:strCache>
            </c:strRef>
          </c:tx>
          <c:spPr>
            <a:solidFill>
              <a:schemeClr val="accent2">
                <a:lumMod val="75000"/>
                <a:alpha val="73000"/>
              </a:schemeClr>
            </a:solidFill>
            <a:ln>
              <a:solidFill>
                <a:schemeClr val="accent1"/>
              </a:solidFill>
            </a:ln>
          </c:spPr>
          <c:invertIfNegative val="0"/>
          <c:dLbls>
            <c:dLbl>
              <c:idx val="6"/>
              <c:layout>
                <c:manualLayout>
                  <c:x val="8.8652482269503882E-3"/>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FD0-4AB3-9520-D2529646B197}"/>
                </c:ext>
              </c:extLst>
            </c:dLbl>
            <c:spPr>
              <a:noFill/>
              <a:ln w="25402">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Social media (Facebook, LinkedIn, Doximity)</c:v>
                </c:pt>
                <c:pt idx="1">
                  <c:v>Text Message</c:v>
                </c:pt>
                <c:pt idx="2">
                  <c:v>Search engine (Google, MSN)</c:v>
                </c:pt>
                <c:pt idx="3">
                  <c:v>Professional society - website</c:v>
                </c:pt>
                <c:pt idx="4">
                  <c:v>Professional society - journal</c:v>
                </c:pt>
                <c:pt idx="5">
                  <c:v>Direct Mail</c:v>
                </c:pt>
                <c:pt idx="6">
                  <c:v>Email</c:v>
                </c:pt>
              </c:strCache>
            </c:strRef>
          </c:cat>
          <c:val>
            <c:numRef>
              <c:f>Sheet1!$G$2:$G$8</c:f>
              <c:numCache>
                <c:formatCode>0%</c:formatCode>
                <c:ptCount val="7"/>
                <c:pt idx="0">
                  <c:v>0.39100000000000001</c:v>
                </c:pt>
                <c:pt idx="1">
                  <c:v>0.374</c:v>
                </c:pt>
                <c:pt idx="2">
                  <c:v>0.17699999999999999</c:v>
                </c:pt>
                <c:pt idx="3">
                  <c:v>0.10299999999999999</c:v>
                </c:pt>
                <c:pt idx="4">
                  <c:v>9.9000000000000005E-2</c:v>
                </c:pt>
                <c:pt idx="5">
                  <c:v>9.0999999999999998E-2</c:v>
                </c:pt>
                <c:pt idx="6">
                  <c:v>3.6999999999999998E-2</c:v>
                </c:pt>
              </c:numCache>
            </c:numRef>
          </c:val>
          <c:extLst>
            <c:ext xmlns:c16="http://schemas.microsoft.com/office/drawing/2014/chart" uri="{C3380CC4-5D6E-409C-BE32-E72D297353CC}">
              <c16:uniqueId val="{00000006-3FD0-4AB3-9520-D2529646B197}"/>
            </c:ext>
          </c:extLst>
        </c:ser>
        <c:dLbls>
          <c:showLegendKey val="0"/>
          <c:showVal val="0"/>
          <c:showCatName val="0"/>
          <c:showSerName val="0"/>
          <c:showPercent val="0"/>
          <c:showBubbleSize val="0"/>
        </c:dLbls>
        <c:gapWidth val="70"/>
        <c:overlap val="100"/>
        <c:axId val="152331824"/>
        <c:axId val="1"/>
      </c:barChart>
      <c:catAx>
        <c:axId val="152331824"/>
        <c:scaling>
          <c:orientation val="minMax"/>
        </c:scaling>
        <c:delete val="0"/>
        <c:axPos val="l"/>
        <c:numFmt formatCode="General" sourceLinked="0"/>
        <c:majorTickMark val="out"/>
        <c:minorTickMark val="none"/>
        <c:tickLblPos val="nextTo"/>
        <c:crossAx val="1"/>
        <c:crosses val="autoZero"/>
        <c:auto val="1"/>
        <c:lblAlgn val="ctr"/>
        <c:lblOffset val="100"/>
        <c:noMultiLvlLbl val="0"/>
      </c:catAx>
      <c:valAx>
        <c:axId val="1"/>
        <c:scaling>
          <c:orientation val="minMax"/>
          <c:max val="1"/>
        </c:scaling>
        <c:delete val="0"/>
        <c:axPos val="b"/>
        <c:numFmt formatCode="0%" sourceLinked="1"/>
        <c:majorTickMark val="out"/>
        <c:minorTickMark val="none"/>
        <c:tickLblPos val="nextTo"/>
        <c:crossAx val="152331824"/>
        <c:crosses val="autoZero"/>
        <c:crossBetween val="between"/>
        <c:majorUnit val="0.2"/>
      </c:valAx>
      <c:spPr>
        <a:noFill/>
        <a:ln w="25402">
          <a:noFill/>
        </a:ln>
      </c:spPr>
    </c:plotArea>
    <c:legend>
      <c:legendPos val="t"/>
      <c:overlay val="0"/>
    </c:legend>
    <c:plotVisOnly val="1"/>
    <c:dispBlanksAs val="gap"/>
    <c:showDLblsOverMax val="0"/>
  </c:chart>
  <c:txPr>
    <a:bodyPr/>
    <a:lstStyle/>
    <a:p>
      <a:pPr>
        <a:defRPr sz="10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Yes</c:v>
                </c:pt>
              </c:strCache>
            </c:strRef>
          </c:tx>
          <c:spPr>
            <a:solidFill>
              <a:schemeClr val="accent1"/>
            </a:solidFill>
            <a:ln>
              <a:noFill/>
            </a:ln>
            <a:effectLst/>
          </c:spPr>
          <c:invertIfNegative val="0"/>
          <c:dLbls>
            <c:dLbl>
              <c:idx val="0"/>
              <c:tx>
                <c:rich>
                  <a:bodyPr/>
                  <a:lstStyle/>
                  <a:p>
                    <a:fld id="{B7402398-7A0A-45C5-9684-DE8C0658666A}" type="VALUE">
                      <a:rPr lang="en-US">
                        <a:solidFill>
                          <a:schemeClr val="bg1"/>
                        </a:solidFill>
                      </a:rPr>
                      <a:pPr/>
                      <a:t>[VALUE]</a:t>
                    </a:fld>
                    <a:endParaRPr lang="en-US"/>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9F07-4990-9391-66A4465F175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Guidance</c:v>
                </c:pt>
                <c:pt idx="2">
                  <c:v>Mentor</c:v>
                </c:pt>
                <c:pt idx="3">
                  <c:v>Fellow Resident</c:v>
                </c:pt>
                <c:pt idx="4">
                  <c:v>Other faculty</c:v>
                </c:pt>
                <c:pt idx="5">
                  <c:v>HR</c:v>
                </c:pt>
              </c:strCache>
            </c:strRef>
          </c:cat>
          <c:val>
            <c:numRef>
              <c:f>Sheet1!$B$2:$B$7</c:f>
              <c:numCache>
                <c:formatCode>General</c:formatCode>
                <c:ptCount val="6"/>
                <c:pt idx="0" formatCode="0%">
                  <c:v>0.375</c:v>
                </c:pt>
                <c:pt idx="2" formatCode="0%">
                  <c:v>0.88900000000000001</c:v>
                </c:pt>
                <c:pt idx="3" formatCode="0%">
                  <c:v>0.66700000000000004</c:v>
                </c:pt>
                <c:pt idx="4" formatCode="0%">
                  <c:v>0.55600000000000005</c:v>
                </c:pt>
                <c:pt idx="5" formatCode="0%">
                  <c:v>0.111</c:v>
                </c:pt>
              </c:numCache>
            </c:numRef>
          </c:val>
          <c:extLst>
            <c:ext xmlns:c16="http://schemas.microsoft.com/office/drawing/2014/chart" uri="{C3380CC4-5D6E-409C-BE32-E72D297353CC}">
              <c16:uniqueId val="{00000001-9F07-4990-9391-66A4465F1750}"/>
            </c:ext>
          </c:extLst>
        </c:ser>
        <c:ser>
          <c:idx val="1"/>
          <c:order val="1"/>
          <c:tx>
            <c:strRef>
              <c:f>Sheet1!$C$1</c:f>
              <c:strCache>
                <c:ptCount val="1"/>
                <c:pt idx="0">
                  <c:v>No</c:v>
                </c:pt>
              </c:strCache>
            </c:strRef>
          </c:tx>
          <c:spPr>
            <a:solidFill>
              <a:schemeClr val="accent2"/>
            </a:solidFill>
            <a:ln>
              <a:noFill/>
            </a:ln>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F07-4990-9391-66A4465F175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Sheet1!$A$2:$A$7</c:f>
              <c:strCache>
                <c:ptCount val="6"/>
                <c:pt idx="0">
                  <c:v>Guidance</c:v>
                </c:pt>
                <c:pt idx="2">
                  <c:v>Mentor</c:v>
                </c:pt>
                <c:pt idx="3">
                  <c:v>Fellow Resident</c:v>
                </c:pt>
                <c:pt idx="4">
                  <c:v>Other faculty</c:v>
                </c:pt>
                <c:pt idx="5">
                  <c:v>HR</c:v>
                </c:pt>
              </c:strCache>
            </c:strRef>
          </c:cat>
          <c:val>
            <c:numRef>
              <c:f>Sheet1!$C$2:$C$7</c:f>
              <c:numCache>
                <c:formatCode>General</c:formatCode>
                <c:ptCount val="6"/>
                <c:pt idx="0" formatCode="0%">
                  <c:v>0.58299999999999996</c:v>
                </c:pt>
              </c:numCache>
            </c:numRef>
          </c:val>
          <c:extLst>
            <c:ext xmlns:c16="http://schemas.microsoft.com/office/drawing/2014/chart" uri="{C3380CC4-5D6E-409C-BE32-E72D297353CC}">
              <c16:uniqueId val="{00000003-9F07-4990-9391-66A4465F1750}"/>
            </c:ext>
          </c:extLst>
        </c:ser>
        <c:dLbls>
          <c:showLegendKey val="0"/>
          <c:showVal val="0"/>
          <c:showCatName val="0"/>
          <c:showSerName val="0"/>
          <c:showPercent val="0"/>
          <c:showBubbleSize val="0"/>
        </c:dLbls>
        <c:gapWidth val="150"/>
        <c:overlap val="100"/>
        <c:axId val="345968792"/>
        <c:axId val="345964480"/>
      </c:barChart>
      <c:catAx>
        <c:axId val="345968792"/>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45964480"/>
        <c:crosses val="autoZero"/>
        <c:auto val="1"/>
        <c:lblAlgn val="ctr"/>
        <c:lblOffset val="100"/>
        <c:noMultiLvlLbl val="0"/>
      </c:catAx>
      <c:valAx>
        <c:axId val="345964480"/>
        <c:scaling>
          <c:orientation val="minMax"/>
          <c:max val="1"/>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4596879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3C2926-FEAD-43F5-8B23-767A7CA5931B}" type="doc">
      <dgm:prSet loTypeId="urn:microsoft.com/office/officeart/2005/8/layout/default#1" loCatId="list" qsTypeId="urn:microsoft.com/office/officeart/2005/8/quickstyle/simple1#1" qsCatId="simple" csTypeId="urn:microsoft.com/office/officeart/2005/8/colors/accent1_2#1" csCatId="accent1" phldr="1"/>
      <dgm:spPr/>
      <dgm:t>
        <a:bodyPr/>
        <a:lstStyle/>
        <a:p>
          <a:endParaRPr lang="en-US"/>
        </a:p>
      </dgm:t>
    </dgm:pt>
    <dgm:pt modelId="{0A99B193-CE76-4FBD-8001-64B5277819D4}">
      <dgm:prSet phldrT="[Text]"/>
      <dgm:spPr/>
      <dgm:t>
        <a:bodyPr/>
        <a:lstStyle/>
        <a:p>
          <a:r>
            <a:rPr lang="en-US" dirty="0"/>
            <a:t>Location</a:t>
          </a:r>
        </a:p>
      </dgm:t>
    </dgm:pt>
    <dgm:pt modelId="{4053571D-8C80-44E0-91A4-0F19E17277F0}" type="parTrans" cxnId="{F7863CBD-62BA-49D7-A2BA-9F856B402D43}">
      <dgm:prSet/>
      <dgm:spPr/>
      <dgm:t>
        <a:bodyPr/>
        <a:lstStyle/>
        <a:p>
          <a:endParaRPr lang="en-US"/>
        </a:p>
      </dgm:t>
    </dgm:pt>
    <dgm:pt modelId="{391024F6-D0F5-4090-BB52-EF29F5854763}" type="sibTrans" cxnId="{F7863CBD-62BA-49D7-A2BA-9F856B402D43}">
      <dgm:prSet/>
      <dgm:spPr/>
      <dgm:t>
        <a:bodyPr/>
        <a:lstStyle/>
        <a:p>
          <a:endParaRPr lang="en-US"/>
        </a:p>
      </dgm:t>
    </dgm:pt>
    <dgm:pt modelId="{6F2940F2-9643-4AF8-883A-6C32BB9018D0}">
      <dgm:prSet phldrT="[Text]"/>
      <dgm:spPr/>
      <dgm:t>
        <a:bodyPr/>
        <a:lstStyle/>
        <a:p>
          <a:r>
            <a:rPr lang="en-US" dirty="0"/>
            <a:t>Job Title</a:t>
          </a:r>
        </a:p>
      </dgm:t>
    </dgm:pt>
    <dgm:pt modelId="{48DE8BA0-3423-4632-85DC-34D5A1638F7E}" type="parTrans" cxnId="{0EB76819-BA6F-433D-AA47-C95F5C1CACC9}">
      <dgm:prSet/>
      <dgm:spPr/>
      <dgm:t>
        <a:bodyPr/>
        <a:lstStyle/>
        <a:p>
          <a:endParaRPr lang="en-US"/>
        </a:p>
      </dgm:t>
    </dgm:pt>
    <dgm:pt modelId="{6EE8CF2C-10AD-4C20-A156-2B71D4491F6F}" type="sibTrans" cxnId="{0EB76819-BA6F-433D-AA47-C95F5C1CACC9}">
      <dgm:prSet/>
      <dgm:spPr/>
      <dgm:t>
        <a:bodyPr/>
        <a:lstStyle/>
        <a:p>
          <a:endParaRPr lang="en-US"/>
        </a:p>
      </dgm:t>
    </dgm:pt>
    <dgm:pt modelId="{EC7F58DF-9ACF-46F4-BA24-8FC64687DC06}">
      <dgm:prSet phldrT="[Text]"/>
      <dgm:spPr/>
      <dgm:t>
        <a:bodyPr/>
        <a:lstStyle/>
        <a:p>
          <a:r>
            <a:rPr lang="en-US" dirty="0"/>
            <a:t>Compensation</a:t>
          </a:r>
        </a:p>
      </dgm:t>
    </dgm:pt>
    <dgm:pt modelId="{15258FF1-2201-49EA-BDA6-B2E631C0E517}" type="parTrans" cxnId="{25DD24F7-69AC-4C2E-8D2B-5C8EC9D071AE}">
      <dgm:prSet/>
      <dgm:spPr/>
      <dgm:t>
        <a:bodyPr/>
        <a:lstStyle/>
        <a:p>
          <a:endParaRPr lang="en-US"/>
        </a:p>
      </dgm:t>
    </dgm:pt>
    <dgm:pt modelId="{80CA4EB8-2691-4118-A086-118CA193465D}" type="sibTrans" cxnId="{25DD24F7-69AC-4C2E-8D2B-5C8EC9D071AE}">
      <dgm:prSet/>
      <dgm:spPr/>
      <dgm:t>
        <a:bodyPr/>
        <a:lstStyle/>
        <a:p>
          <a:endParaRPr lang="en-US"/>
        </a:p>
      </dgm:t>
    </dgm:pt>
    <dgm:pt modelId="{90F2FFBB-AB07-4374-93A8-84F184B9CBF9}">
      <dgm:prSet phldrT="[Text]"/>
      <dgm:spPr/>
      <dgm:t>
        <a:bodyPr/>
        <a:lstStyle/>
        <a:p>
          <a:r>
            <a:rPr lang="en-US" dirty="0"/>
            <a:t>Benefits</a:t>
          </a:r>
        </a:p>
      </dgm:t>
    </dgm:pt>
    <dgm:pt modelId="{E14CBB8A-186E-4570-A794-25F5BE1F813D}" type="parTrans" cxnId="{AD6EA5D0-D54B-44D0-950B-4231045B1C8B}">
      <dgm:prSet/>
      <dgm:spPr/>
      <dgm:t>
        <a:bodyPr/>
        <a:lstStyle/>
        <a:p>
          <a:endParaRPr lang="en-US"/>
        </a:p>
      </dgm:t>
    </dgm:pt>
    <dgm:pt modelId="{EAD922F3-9C35-44D0-9ACF-F99B2A7B4EFC}" type="sibTrans" cxnId="{AD6EA5D0-D54B-44D0-950B-4231045B1C8B}">
      <dgm:prSet/>
      <dgm:spPr/>
      <dgm:t>
        <a:bodyPr/>
        <a:lstStyle/>
        <a:p>
          <a:endParaRPr lang="en-US"/>
        </a:p>
      </dgm:t>
    </dgm:pt>
    <dgm:pt modelId="{04812172-40D4-4D5F-AFD3-FF66F1829F4B}">
      <dgm:prSet phldrT="[Text]"/>
      <dgm:spPr/>
      <dgm:t>
        <a:bodyPr/>
        <a:lstStyle/>
        <a:p>
          <a:r>
            <a:rPr lang="en-US" dirty="0"/>
            <a:t>Loan Reimbursement</a:t>
          </a:r>
        </a:p>
      </dgm:t>
    </dgm:pt>
    <dgm:pt modelId="{ADF23452-4633-4697-9125-2BD360760054}" type="parTrans" cxnId="{DA498095-502B-489E-83C1-B7F75F57A87A}">
      <dgm:prSet/>
      <dgm:spPr/>
      <dgm:t>
        <a:bodyPr/>
        <a:lstStyle/>
        <a:p>
          <a:endParaRPr lang="en-US"/>
        </a:p>
      </dgm:t>
    </dgm:pt>
    <dgm:pt modelId="{92EDBEE2-EA70-4BC7-A49C-715184544A8D}" type="sibTrans" cxnId="{DA498095-502B-489E-83C1-B7F75F57A87A}">
      <dgm:prSet/>
      <dgm:spPr/>
      <dgm:t>
        <a:bodyPr/>
        <a:lstStyle/>
        <a:p>
          <a:endParaRPr lang="en-US"/>
        </a:p>
      </dgm:t>
    </dgm:pt>
    <dgm:pt modelId="{AB58AF9F-2A13-4D4E-B636-40F3D47D6461}">
      <dgm:prSet phldrT="[Text]"/>
      <dgm:spPr/>
      <dgm:t>
        <a:bodyPr/>
        <a:lstStyle/>
        <a:p>
          <a:r>
            <a:rPr lang="en-US" dirty="0"/>
            <a:t>Community Information</a:t>
          </a:r>
        </a:p>
      </dgm:t>
    </dgm:pt>
    <dgm:pt modelId="{977B46E6-F37A-4138-8A3D-483A383ED26D}" type="parTrans" cxnId="{8CEA5B46-790F-43E7-83F5-0DDB2CDF7D45}">
      <dgm:prSet/>
      <dgm:spPr/>
      <dgm:t>
        <a:bodyPr/>
        <a:lstStyle/>
        <a:p>
          <a:endParaRPr lang="en-US"/>
        </a:p>
      </dgm:t>
    </dgm:pt>
    <dgm:pt modelId="{7C4242CC-6587-460D-91D8-1540A6E5C963}" type="sibTrans" cxnId="{8CEA5B46-790F-43E7-83F5-0DDB2CDF7D45}">
      <dgm:prSet/>
      <dgm:spPr/>
      <dgm:t>
        <a:bodyPr/>
        <a:lstStyle/>
        <a:p>
          <a:endParaRPr lang="en-US"/>
        </a:p>
      </dgm:t>
    </dgm:pt>
    <dgm:pt modelId="{77AC9AB9-A7DB-4668-A779-39FEE8445EBE}">
      <dgm:prSet phldrT="[Text]"/>
      <dgm:spPr/>
      <dgm:t>
        <a:bodyPr/>
        <a:lstStyle/>
        <a:p>
          <a:r>
            <a:rPr lang="en-US" dirty="0"/>
            <a:t>Call Schedule</a:t>
          </a:r>
        </a:p>
      </dgm:t>
    </dgm:pt>
    <dgm:pt modelId="{8C74D1F8-3D43-4515-800B-F6D5D19875E9}" type="parTrans" cxnId="{3548D406-4C3D-426C-B9A9-9964683F346D}">
      <dgm:prSet/>
      <dgm:spPr/>
      <dgm:t>
        <a:bodyPr/>
        <a:lstStyle/>
        <a:p>
          <a:endParaRPr lang="en-US"/>
        </a:p>
      </dgm:t>
    </dgm:pt>
    <dgm:pt modelId="{96906ADB-C9D3-4417-B4CD-AA39F2DE9BD0}" type="sibTrans" cxnId="{3548D406-4C3D-426C-B9A9-9964683F346D}">
      <dgm:prSet/>
      <dgm:spPr/>
      <dgm:t>
        <a:bodyPr/>
        <a:lstStyle/>
        <a:p>
          <a:endParaRPr lang="en-US"/>
        </a:p>
      </dgm:t>
    </dgm:pt>
    <dgm:pt modelId="{D8202F3F-7B3E-4C26-A0BB-E9D4DEF28B4A}">
      <dgm:prSet phldrT="[Text]"/>
      <dgm:spPr/>
      <dgm:t>
        <a:bodyPr/>
        <a:lstStyle/>
        <a:p>
          <a:r>
            <a:rPr lang="en-US" dirty="0"/>
            <a:t>Practice Information</a:t>
          </a:r>
        </a:p>
      </dgm:t>
    </dgm:pt>
    <dgm:pt modelId="{17D30E6D-6919-4304-8FE4-0B7366BE4C39}" type="parTrans" cxnId="{3AECBA86-384C-46ED-AFC3-631D9582D5CA}">
      <dgm:prSet/>
      <dgm:spPr/>
      <dgm:t>
        <a:bodyPr/>
        <a:lstStyle/>
        <a:p>
          <a:endParaRPr lang="en-US"/>
        </a:p>
      </dgm:t>
    </dgm:pt>
    <dgm:pt modelId="{D4FA402B-A8B1-4D6E-A1E5-1C3FC1C6D18C}" type="sibTrans" cxnId="{3AECBA86-384C-46ED-AFC3-631D9582D5CA}">
      <dgm:prSet/>
      <dgm:spPr/>
      <dgm:t>
        <a:bodyPr/>
        <a:lstStyle/>
        <a:p>
          <a:endParaRPr lang="en-US"/>
        </a:p>
      </dgm:t>
    </dgm:pt>
    <dgm:pt modelId="{BAE9A4DF-260C-4E0F-A61C-B59DBBF379B6}">
      <dgm:prSet phldrT="[Text]"/>
      <dgm:spPr/>
      <dgm:t>
        <a:bodyPr/>
        <a:lstStyle/>
        <a:p>
          <a:r>
            <a:rPr lang="en-US" dirty="0"/>
            <a:t>Position Requirements</a:t>
          </a:r>
        </a:p>
      </dgm:t>
    </dgm:pt>
    <dgm:pt modelId="{E7061878-6231-4108-AF04-2737A5744B7D}" type="parTrans" cxnId="{0F1335E6-5C43-4D39-95AD-6CFAFB288FB4}">
      <dgm:prSet/>
      <dgm:spPr/>
      <dgm:t>
        <a:bodyPr/>
        <a:lstStyle/>
        <a:p>
          <a:endParaRPr lang="en-US"/>
        </a:p>
      </dgm:t>
    </dgm:pt>
    <dgm:pt modelId="{86B399FD-5233-499D-932A-10D51D55B51F}" type="sibTrans" cxnId="{0F1335E6-5C43-4D39-95AD-6CFAFB288FB4}">
      <dgm:prSet/>
      <dgm:spPr/>
      <dgm:t>
        <a:bodyPr/>
        <a:lstStyle/>
        <a:p>
          <a:endParaRPr lang="en-US"/>
        </a:p>
      </dgm:t>
    </dgm:pt>
    <dgm:pt modelId="{531E489F-CCA6-4BA8-A1A1-17F16ACE11D9}" type="pres">
      <dgm:prSet presAssocID="{6A3C2926-FEAD-43F5-8B23-767A7CA5931B}" presName="diagram" presStyleCnt="0">
        <dgm:presLayoutVars>
          <dgm:dir/>
          <dgm:resizeHandles val="exact"/>
        </dgm:presLayoutVars>
      </dgm:prSet>
      <dgm:spPr/>
    </dgm:pt>
    <dgm:pt modelId="{1D7DEA81-ADD9-45C6-B554-814DA295E36C}" type="pres">
      <dgm:prSet presAssocID="{0A99B193-CE76-4FBD-8001-64B5277819D4}" presName="node" presStyleLbl="node1" presStyleIdx="0" presStyleCnt="9">
        <dgm:presLayoutVars>
          <dgm:bulletEnabled val="1"/>
        </dgm:presLayoutVars>
      </dgm:prSet>
      <dgm:spPr/>
    </dgm:pt>
    <dgm:pt modelId="{72264D65-C32F-47DB-ABBE-A8E68960BFB5}" type="pres">
      <dgm:prSet presAssocID="{391024F6-D0F5-4090-BB52-EF29F5854763}" presName="sibTrans" presStyleCnt="0"/>
      <dgm:spPr/>
    </dgm:pt>
    <dgm:pt modelId="{990797DA-6F3D-42EC-8A81-ABFEBF600285}" type="pres">
      <dgm:prSet presAssocID="{6F2940F2-9643-4AF8-883A-6C32BB9018D0}" presName="node" presStyleLbl="node1" presStyleIdx="1" presStyleCnt="9">
        <dgm:presLayoutVars>
          <dgm:bulletEnabled val="1"/>
        </dgm:presLayoutVars>
      </dgm:prSet>
      <dgm:spPr/>
    </dgm:pt>
    <dgm:pt modelId="{5C23AD1C-2BFF-40CB-AC62-89B32936F6F1}" type="pres">
      <dgm:prSet presAssocID="{6EE8CF2C-10AD-4C20-A156-2B71D4491F6F}" presName="sibTrans" presStyleCnt="0"/>
      <dgm:spPr/>
    </dgm:pt>
    <dgm:pt modelId="{41F8CC8D-6F71-46C9-A5C9-76CD587BA19E}" type="pres">
      <dgm:prSet presAssocID="{EC7F58DF-9ACF-46F4-BA24-8FC64687DC06}" presName="node" presStyleLbl="node1" presStyleIdx="2" presStyleCnt="9">
        <dgm:presLayoutVars>
          <dgm:bulletEnabled val="1"/>
        </dgm:presLayoutVars>
      </dgm:prSet>
      <dgm:spPr/>
    </dgm:pt>
    <dgm:pt modelId="{650EE587-7FF9-4D3E-B578-C52B77860379}" type="pres">
      <dgm:prSet presAssocID="{80CA4EB8-2691-4118-A086-118CA193465D}" presName="sibTrans" presStyleCnt="0"/>
      <dgm:spPr/>
    </dgm:pt>
    <dgm:pt modelId="{4840233A-DF52-4555-83EF-3E273E81FCAC}" type="pres">
      <dgm:prSet presAssocID="{90F2FFBB-AB07-4374-93A8-84F184B9CBF9}" presName="node" presStyleLbl="node1" presStyleIdx="3" presStyleCnt="9">
        <dgm:presLayoutVars>
          <dgm:bulletEnabled val="1"/>
        </dgm:presLayoutVars>
      </dgm:prSet>
      <dgm:spPr/>
    </dgm:pt>
    <dgm:pt modelId="{E24150C3-AA85-4C20-9899-9A71AE06404C}" type="pres">
      <dgm:prSet presAssocID="{EAD922F3-9C35-44D0-9ACF-F99B2A7B4EFC}" presName="sibTrans" presStyleCnt="0"/>
      <dgm:spPr/>
    </dgm:pt>
    <dgm:pt modelId="{FD0C46CD-4F4A-4745-924E-C4B172426249}" type="pres">
      <dgm:prSet presAssocID="{04812172-40D4-4D5F-AFD3-FF66F1829F4B}" presName="node" presStyleLbl="node1" presStyleIdx="4" presStyleCnt="9">
        <dgm:presLayoutVars>
          <dgm:bulletEnabled val="1"/>
        </dgm:presLayoutVars>
      </dgm:prSet>
      <dgm:spPr/>
    </dgm:pt>
    <dgm:pt modelId="{FEE5EE01-2CF4-440D-B3BF-E5C3736DDFAF}" type="pres">
      <dgm:prSet presAssocID="{92EDBEE2-EA70-4BC7-A49C-715184544A8D}" presName="sibTrans" presStyleCnt="0"/>
      <dgm:spPr/>
    </dgm:pt>
    <dgm:pt modelId="{89F77501-B6EE-4EF8-B2B4-3FE59D6C62AC}" type="pres">
      <dgm:prSet presAssocID="{AB58AF9F-2A13-4D4E-B636-40F3D47D6461}" presName="node" presStyleLbl="node1" presStyleIdx="5" presStyleCnt="9">
        <dgm:presLayoutVars>
          <dgm:bulletEnabled val="1"/>
        </dgm:presLayoutVars>
      </dgm:prSet>
      <dgm:spPr/>
    </dgm:pt>
    <dgm:pt modelId="{194DA2CB-359B-4FF4-AEDD-8D888E37C78C}" type="pres">
      <dgm:prSet presAssocID="{7C4242CC-6587-460D-91D8-1540A6E5C963}" presName="sibTrans" presStyleCnt="0"/>
      <dgm:spPr/>
    </dgm:pt>
    <dgm:pt modelId="{F94646B9-97C6-4906-A363-591425391A3B}" type="pres">
      <dgm:prSet presAssocID="{77AC9AB9-A7DB-4668-A779-39FEE8445EBE}" presName="node" presStyleLbl="node1" presStyleIdx="6" presStyleCnt="9">
        <dgm:presLayoutVars>
          <dgm:bulletEnabled val="1"/>
        </dgm:presLayoutVars>
      </dgm:prSet>
      <dgm:spPr/>
    </dgm:pt>
    <dgm:pt modelId="{7AEF683B-B524-4DAC-BEBF-E1559B573A82}" type="pres">
      <dgm:prSet presAssocID="{96906ADB-C9D3-4417-B4CD-AA39F2DE9BD0}" presName="sibTrans" presStyleCnt="0"/>
      <dgm:spPr/>
    </dgm:pt>
    <dgm:pt modelId="{9770F728-FE28-4221-BC0F-C36D7ED5E3BD}" type="pres">
      <dgm:prSet presAssocID="{D8202F3F-7B3E-4C26-A0BB-E9D4DEF28B4A}" presName="node" presStyleLbl="node1" presStyleIdx="7" presStyleCnt="9">
        <dgm:presLayoutVars>
          <dgm:bulletEnabled val="1"/>
        </dgm:presLayoutVars>
      </dgm:prSet>
      <dgm:spPr/>
    </dgm:pt>
    <dgm:pt modelId="{2C41DF9E-A4F8-4CC9-9E2A-41DFB62A2814}" type="pres">
      <dgm:prSet presAssocID="{D4FA402B-A8B1-4D6E-A1E5-1C3FC1C6D18C}" presName="sibTrans" presStyleCnt="0"/>
      <dgm:spPr/>
    </dgm:pt>
    <dgm:pt modelId="{AD7E0830-7A05-4ACB-B37B-968E0481E041}" type="pres">
      <dgm:prSet presAssocID="{BAE9A4DF-260C-4E0F-A61C-B59DBBF379B6}" presName="node" presStyleLbl="node1" presStyleIdx="8" presStyleCnt="9">
        <dgm:presLayoutVars>
          <dgm:bulletEnabled val="1"/>
        </dgm:presLayoutVars>
      </dgm:prSet>
      <dgm:spPr/>
    </dgm:pt>
  </dgm:ptLst>
  <dgm:cxnLst>
    <dgm:cxn modelId="{C396BE88-F14A-4D2D-86B4-306407D20121}" type="presOf" srcId="{AB58AF9F-2A13-4D4E-B636-40F3D47D6461}" destId="{89F77501-B6EE-4EF8-B2B4-3FE59D6C62AC}" srcOrd="0" destOrd="0" presId="urn:microsoft.com/office/officeart/2005/8/layout/default#1"/>
    <dgm:cxn modelId="{49F5BE73-2AF4-403F-8010-31DBF8C5B1D8}" type="presOf" srcId="{90F2FFBB-AB07-4374-93A8-84F184B9CBF9}" destId="{4840233A-DF52-4555-83EF-3E273E81FCAC}" srcOrd="0" destOrd="0" presId="urn:microsoft.com/office/officeart/2005/8/layout/default#1"/>
    <dgm:cxn modelId="{3548D406-4C3D-426C-B9A9-9964683F346D}" srcId="{6A3C2926-FEAD-43F5-8B23-767A7CA5931B}" destId="{77AC9AB9-A7DB-4668-A779-39FEE8445EBE}" srcOrd="6" destOrd="0" parTransId="{8C74D1F8-3D43-4515-800B-F6D5D19875E9}" sibTransId="{96906ADB-C9D3-4417-B4CD-AA39F2DE9BD0}"/>
    <dgm:cxn modelId="{8CEA5B46-790F-43E7-83F5-0DDB2CDF7D45}" srcId="{6A3C2926-FEAD-43F5-8B23-767A7CA5931B}" destId="{AB58AF9F-2A13-4D4E-B636-40F3D47D6461}" srcOrd="5" destOrd="0" parTransId="{977B46E6-F37A-4138-8A3D-483A383ED26D}" sibTransId="{7C4242CC-6587-460D-91D8-1540A6E5C963}"/>
    <dgm:cxn modelId="{F7863CBD-62BA-49D7-A2BA-9F856B402D43}" srcId="{6A3C2926-FEAD-43F5-8B23-767A7CA5931B}" destId="{0A99B193-CE76-4FBD-8001-64B5277819D4}" srcOrd="0" destOrd="0" parTransId="{4053571D-8C80-44E0-91A4-0F19E17277F0}" sibTransId="{391024F6-D0F5-4090-BB52-EF29F5854763}"/>
    <dgm:cxn modelId="{017E189F-8D54-458E-A8B4-95CC5183571D}" type="presOf" srcId="{0A99B193-CE76-4FBD-8001-64B5277819D4}" destId="{1D7DEA81-ADD9-45C6-B554-814DA295E36C}" srcOrd="0" destOrd="0" presId="urn:microsoft.com/office/officeart/2005/8/layout/default#1"/>
    <dgm:cxn modelId="{0EB76819-BA6F-433D-AA47-C95F5C1CACC9}" srcId="{6A3C2926-FEAD-43F5-8B23-767A7CA5931B}" destId="{6F2940F2-9643-4AF8-883A-6C32BB9018D0}" srcOrd="1" destOrd="0" parTransId="{48DE8BA0-3423-4632-85DC-34D5A1638F7E}" sibTransId="{6EE8CF2C-10AD-4C20-A156-2B71D4491F6F}"/>
    <dgm:cxn modelId="{AD6EA5D0-D54B-44D0-950B-4231045B1C8B}" srcId="{6A3C2926-FEAD-43F5-8B23-767A7CA5931B}" destId="{90F2FFBB-AB07-4374-93A8-84F184B9CBF9}" srcOrd="3" destOrd="0" parTransId="{E14CBB8A-186E-4570-A794-25F5BE1F813D}" sibTransId="{EAD922F3-9C35-44D0-9ACF-F99B2A7B4EFC}"/>
    <dgm:cxn modelId="{21010092-2908-44BD-B0FC-0793BCC807AF}" type="presOf" srcId="{6A3C2926-FEAD-43F5-8B23-767A7CA5931B}" destId="{531E489F-CCA6-4BA8-A1A1-17F16ACE11D9}" srcOrd="0" destOrd="0" presId="urn:microsoft.com/office/officeart/2005/8/layout/default#1"/>
    <dgm:cxn modelId="{F0D76525-66DD-470B-8814-5D65B3CC74D0}" type="presOf" srcId="{D8202F3F-7B3E-4C26-A0BB-E9D4DEF28B4A}" destId="{9770F728-FE28-4221-BC0F-C36D7ED5E3BD}" srcOrd="0" destOrd="0" presId="urn:microsoft.com/office/officeart/2005/8/layout/default#1"/>
    <dgm:cxn modelId="{3AECBA86-384C-46ED-AFC3-631D9582D5CA}" srcId="{6A3C2926-FEAD-43F5-8B23-767A7CA5931B}" destId="{D8202F3F-7B3E-4C26-A0BB-E9D4DEF28B4A}" srcOrd="7" destOrd="0" parTransId="{17D30E6D-6919-4304-8FE4-0B7366BE4C39}" sibTransId="{D4FA402B-A8B1-4D6E-A1E5-1C3FC1C6D18C}"/>
    <dgm:cxn modelId="{2279B45B-D431-4A7E-A910-3EBC3A5FDB4C}" type="presOf" srcId="{77AC9AB9-A7DB-4668-A779-39FEE8445EBE}" destId="{F94646B9-97C6-4906-A363-591425391A3B}" srcOrd="0" destOrd="0" presId="urn:microsoft.com/office/officeart/2005/8/layout/default#1"/>
    <dgm:cxn modelId="{25DD24F7-69AC-4C2E-8D2B-5C8EC9D071AE}" srcId="{6A3C2926-FEAD-43F5-8B23-767A7CA5931B}" destId="{EC7F58DF-9ACF-46F4-BA24-8FC64687DC06}" srcOrd="2" destOrd="0" parTransId="{15258FF1-2201-49EA-BDA6-B2E631C0E517}" sibTransId="{80CA4EB8-2691-4118-A086-118CA193465D}"/>
    <dgm:cxn modelId="{DA498095-502B-489E-83C1-B7F75F57A87A}" srcId="{6A3C2926-FEAD-43F5-8B23-767A7CA5931B}" destId="{04812172-40D4-4D5F-AFD3-FF66F1829F4B}" srcOrd="4" destOrd="0" parTransId="{ADF23452-4633-4697-9125-2BD360760054}" sibTransId="{92EDBEE2-EA70-4BC7-A49C-715184544A8D}"/>
    <dgm:cxn modelId="{5E57B8F9-41DF-4987-9C4B-7A7F49B2CF98}" type="presOf" srcId="{6F2940F2-9643-4AF8-883A-6C32BB9018D0}" destId="{990797DA-6F3D-42EC-8A81-ABFEBF600285}" srcOrd="0" destOrd="0" presId="urn:microsoft.com/office/officeart/2005/8/layout/default#1"/>
    <dgm:cxn modelId="{0F1335E6-5C43-4D39-95AD-6CFAFB288FB4}" srcId="{6A3C2926-FEAD-43F5-8B23-767A7CA5931B}" destId="{BAE9A4DF-260C-4E0F-A61C-B59DBBF379B6}" srcOrd="8" destOrd="0" parTransId="{E7061878-6231-4108-AF04-2737A5744B7D}" sibTransId="{86B399FD-5233-499D-932A-10D51D55B51F}"/>
    <dgm:cxn modelId="{E7DED75F-8761-4DC2-B660-707CDBD2AC30}" type="presOf" srcId="{04812172-40D4-4D5F-AFD3-FF66F1829F4B}" destId="{FD0C46CD-4F4A-4745-924E-C4B172426249}" srcOrd="0" destOrd="0" presId="urn:microsoft.com/office/officeart/2005/8/layout/default#1"/>
    <dgm:cxn modelId="{FC86140C-335E-4ADD-9777-41409143BC43}" type="presOf" srcId="{BAE9A4DF-260C-4E0F-A61C-B59DBBF379B6}" destId="{AD7E0830-7A05-4ACB-B37B-968E0481E041}" srcOrd="0" destOrd="0" presId="urn:microsoft.com/office/officeart/2005/8/layout/default#1"/>
    <dgm:cxn modelId="{80374F0F-63B3-4CFC-ADB3-DEB0F01C77DA}" type="presOf" srcId="{EC7F58DF-9ACF-46F4-BA24-8FC64687DC06}" destId="{41F8CC8D-6F71-46C9-A5C9-76CD587BA19E}" srcOrd="0" destOrd="0" presId="urn:microsoft.com/office/officeart/2005/8/layout/default#1"/>
    <dgm:cxn modelId="{FFD9AF5A-3AD7-4B2B-A22B-962D3156BECC}" type="presParOf" srcId="{531E489F-CCA6-4BA8-A1A1-17F16ACE11D9}" destId="{1D7DEA81-ADD9-45C6-B554-814DA295E36C}" srcOrd="0" destOrd="0" presId="urn:microsoft.com/office/officeart/2005/8/layout/default#1"/>
    <dgm:cxn modelId="{2E66002B-3750-4E0B-9CDC-2079A5B3CBCE}" type="presParOf" srcId="{531E489F-CCA6-4BA8-A1A1-17F16ACE11D9}" destId="{72264D65-C32F-47DB-ABBE-A8E68960BFB5}" srcOrd="1" destOrd="0" presId="urn:microsoft.com/office/officeart/2005/8/layout/default#1"/>
    <dgm:cxn modelId="{42EE8B88-B6EC-4649-98BE-E85CF7CEF955}" type="presParOf" srcId="{531E489F-CCA6-4BA8-A1A1-17F16ACE11D9}" destId="{990797DA-6F3D-42EC-8A81-ABFEBF600285}" srcOrd="2" destOrd="0" presId="urn:microsoft.com/office/officeart/2005/8/layout/default#1"/>
    <dgm:cxn modelId="{CB4DE34B-91A9-4DFA-9756-2CFD23C008C7}" type="presParOf" srcId="{531E489F-CCA6-4BA8-A1A1-17F16ACE11D9}" destId="{5C23AD1C-2BFF-40CB-AC62-89B32936F6F1}" srcOrd="3" destOrd="0" presId="urn:microsoft.com/office/officeart/2005/8/layout/default#1"/>
    <dgm:cxn modelId="{F2DBC047-8FAE-4A09-AA63-84397D90C3AC}" type="presParOf" srcId="{531E489F-CCA6-4BA8-A1A1-17F16ACE11D9}" destId="{41F8CC8D-6F71-46C9-A5C9-76CD587BA19E}" srcOrd="4" destOrd="0" presId="urn:microsoft.com/office/officeart/2005/8/layout/default#1"/>
    <dgm:cxn modelId="{A22DBE99-E882-46F3-A5EF-5895A4FD11B6}" type="presParOf" srcId="{531E489F-CCA6-4BA8-A1A1-17F16ACE11D9}" destId="{650EE587-7FF9-4D3E-B578-C52B77860379}" srcOrd="5" destOrd="0" presId="urn:microsoft.com/office/officeart/2005/8/layout/default#1"/>
    <dgm:cxn modelId="{88D52E9E-1B35-48BD-8921-14F2BD83E176}" type="presParOf" srcId="{531E489F-CCA6-4BA8-A1A1-17F16ACE11D9}" destId="{4840233A-DF52-4555-83EF-3E273E81FCAC}" srcOrd="6" destOrd="0" presId="urn:microsoft.com/office/officeart/2005/8/layout/default#1"/>
    <dgm:cxn modelId="{D98CF968-9DE9-483D-A424-B73A04FDC25B}" type="presParOf" srcId="{531E489F-CCA6-4BA8-A1A1-17F16ACE11D9}" destId="{E24150C3-AA85-4C20-9899-9A71AE06404C}" srcOrd="7" destOrd="0" presId="urn:microsoft.com/office/officeart/2005/8/layout/default#1"/>
    <dgm:cxn modelId="{54995421-997E-4EC8-AB7B-1FA32CD4C413}" type="presParOf" srcId="{531E489F-CCA6-4BA8-A1A1-17F16ACE11D9}" destId="{FD0C46CD-4F4A-4745-924E-C4B172426249}" srcOrd="8" destOrd="0" presId="urn:microsoft.com/office/officeart/2005/8/layout/default#1"/>
    <dgm:cxn modelId="{14E35F18-0A3D-4238-8B30-0D6D9B717616}" type="presParOf" srcId="{531E489F-CCA6-4BA8-A1A1-17F16ACE11D9}" destId="{FEE5EE01-2CF4-440D-B3BF-E5C3736DDFAF}" srcOrd="9" destOrd="0" presId="urn:microsoft.com/office/officeart/2005/8/layout/default#1"/>
    <dgm:cxn modelId="{36E6FB5E-6E87-4A0C-B3BD-26FB3467E5B1}" type="presParOf" srcId="{531E489F-CCA6-4BA8-A1A1-17F16ACE11D9}" destId="{89F77501-B6EE-4EF8-B2B4-3FE59D6C62AC}" srcOrd="10" destOrd="0" presId="urn:microsoft.com/office/officeart/2005/8/layout/default#1"/>
    <dgm:cxn modelId="{E47A6B2B-6BB0-4B1A-86F4-18C935EA0F89}" type="presParOf" srcId="{531E489F-CCA6-4BA8-A1A1-17F16ACE11D9}" destId="{194DA2CB-359B-4FF4-AEDD-8D888E37C78C}" srcOrd="11" destOrd="0" presId="urn:microsoft.com/office/officeart/2005/8/layout/default#1"/>
    <dgm:cxn modelId="{6627EBD5-956A-45E8-8896-EAAF5373BC5A}" type="presParOf" srcId="{531E489F-CCA6-4BA8-A1A1-17F16ACE11D9}" destId="{F94646B9-97C6-4906-A363-591425391A3B}" srcOrd="12" destOrd="0" presId="urn:microsoft.com/office/officeart/2005/8/layout/default#1"/>
    <dgm:cxn modelId="{F341E95C-B461-42BD-B21E-C1BBD93A1100}" type="presParOf" srcId="{531E489F-CCA6-4BA8-A1A1-17F16ACE11D9}" destId="{7AEF683B-B524-4DAC-BEBF-E1559B573A82}" srcOrd="13" destOrd="0" presId="urn:microsoft.com/office/officeart/2005/8/layout/default#1"/>
    <dgm:cxn modelId="{E2E4467E-042C-464A-9299-A383A7988F14}" type="presParOf" srcId="{531E489F-CCA6-4BA8-A1A1-17F16ACE11D9}" destId="{9770F728-FE28-4221-BC0F-C36D7ED5E3BD}" srcOrd="14" destOrd="0" presId="urn:microsoft.com/office/officeart/2005/8/layout/default#1"/>
    <dgm:cxn modelId="{E00F4895-CA8B-428C-BD51-49C7B90CD68E}" type="presParOf" srcId="{531E489F-CCA6-4BA8-A1A1-17F16ACE11D9}" destId="{2C41DF9E-A4F8-4CC9-9E2A-41DFB62A2814}" srcOrd="15" destOrd="0" presId="urn:microsoft.com/office/officeart/2005/8/layout/default#1"/>
    <dgm:cxn modelId="{A226E7F1-759C-4CA2-8182-B871565F47B8}" type="presParOf" srcId="{531E489F-CCA6-4BA8-A1A1-17F16ACE11D9}" destId="{AD7E0830-7A05-4ACB-B37B-968E0481E041}" srcOrd="16"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E6BD0A2-5D77-4FF7-8B3C-49DEF35844C7}" type="doc">
      <dgm:prSet loTypeId="urn:microsoft.com/office/officeart/2005/8/layout/matrix1" loCatId="matrix" qsTypeId="urn:microsoft.com/office/officeart/2005/8/quickstyle/simple1#2" qsCatId="simple" csTypeId="urn:microsoft.com/office/officeart/2005/8/colors/accent1_2#2" csCatId="accent1" phldr="1"/>
      <dgm:spPr/>
      <dgm:t>
        <a:bodyPr/>
        <a:lstStyle/>
        <a:p>
          <a:endParaRPr lang="en-US"/>
        </a:p>
      </dgm:t>
    </dgm:pt>
    <dgm:pt modelId="{89D64AFF-A3AB-44F7-8106-0A566D7C3206}">
      <dgm:prSet phldrT="[Text]"/>
      <dgm:spPr>
        <a:solidFill>
          <a:srgbClr val="FFFF00"/>
        </a:solidFill>
      </dgm:spPr>
      <dgm:t>
        <a:bodyPr/>
        <a:lstStyle/>
        <a:p>
          <a:r>
            <a:rPr lang="en-US" dirty="0"/>
            <a:t>Title</a:t>
          </a:r>
        </a:p>
      </dgm:t>
    </dgm:pt>
    <dgm:pt modelId="{0C443EBF-1E12-4E2A-9D41-84BD72B1D991}" type="parTrans" cxnId="{9BB90FAA-D514-4BA7-B28C-0FF9D407A5F2}">
      <dgm:prSet/>
      <dgm:spPr/>
      <dgm:t>
        <a:bodyPr/>
        <a:lstStyle/>
        <a:p>
          <a:endParaRPr lang="en-US"/>
        </a:p>
      </dgm:t>
    </dgm:pt>
    <dgm:pt modelId="{AE0AB432-EC69-41A6-B4E6-45FBBBF7EA0C}" type="sibTrans" cxnId="{9BB90FAA-D514-4BA7-B28C-0FF9D407A5F2}">
      <dgm:prSet/>
      <dgm:spPr/>
      <dgm:t>
        <a:bodyPr/>
        <a:lstStyle/>
        <a:p>
          <a:endParaRPr lang="en-US"/>
        </a:p>
      </dgm:t>
    </dgm:pt>
    <dgm:pt modelId="{1D635E57-6F28-41B8-9871-0746D2FB5FF1}">
      <dgm:prSet phldrT="[Text]"/>
      <dgm:spPr>
        <a:solidFill>
          <a:srgbClr val="FFC000"/>
        </a:solidFill>
      </dgm:spPr>
      <dgm:t>
        <a:bodyPr/>
        <a:lstStyle/>
        <a:p>
          <a:r>
            <a:rPr lang="en-US" dirty="0"/>
            <a:t>Location</a:t>
          </a:r>
        </a:p>
      </dgm:t>
    </dgm:pt>
    <dgm:pt modelId="{3130BF14-1BB7-45BA-9DC3-FF81254E097B}" type="parTrans" cxnId="{523DA785-0226-4397-A112-6CE5D336BB1A}">
      <dgm:prSet/>
      <dgm:spPr/>
      <dgm:t>
        <a:bodyPr/>
        <a:lstStyle/>
        <a:p>
          <a:endParaRPr lang="en-US"/>
        </a:p>
      </dgm:t>
    </dgm:pt>
    <dgm:pt modelId="{7A936088-B717-4005-A879-BA593B736CD1}" type="sibTrans" cxnId="{523DA785-0226-4397-A112-6CE5D336BB1A}">
      <dgm:prSet/>
      <dgm:spPr/>
      <dgm:t>
        <a:bodyPr/>
        <a:lstStyle/>
        <a:p>
          <a:endParaRPr lang="en-US"/>
        </a:p>
      </dgm:t>
    </dgm:pt>
    <dgm:pt modelId="{1787A25B-A8E6-4F17-B2EF-4346107D27E9}">
      <dgm:prSet phldrT="[Text]"/>
      <dgm:spPr>
        <a:solidFill>
          <a:srgbClr val="0000FF"/>
        </a:solidFill>
      </dgm:spPr>
      <dgm:t>
        <a:bodyPr/>
        <a:lstStyle/>
        <a:p>
          <a:r>
            <a:rPr lang="en-US" dirty="0"/>
            <a:t>Compensation</a:t>
          </a:r>
        </a:p>
      </dgm:t>
    </dgm:pt>
    <dgm:pt modelId="{2211FBB9-9930-43AE-8B4E-C90183F64FED}" type="parTrans" cxnId="{2C254454-3BD0-4D8E-8FCC-57CDF25A7F5D}">
      <dgm:prSet/>
      <dgm:spPr/>
      <dgm:t>
        <a:bodyPr/>
        <a:lstStyle/>
        <a:p>
          <a:endParaRPr lang="en-US"/>
        </a:p>
      </dgm:t>
    </dgm:pt>
    <dgm:pt modelId="{D12A75CC-5804-47B7-9E1A-8988DF573C82}" type="sibTrans" cxnId="{2C254454-3BD0-4D8E-8FCC-57CDF25A7F5D}">
      <dgm:prSet/>
      <dgm:spPr/>
      <dgm:t>
        <a:bodyPr/>
        <a:lstStyle/>
        <a:p>
          <a:endParaRPr lang="en-US"/>
        </a:p>
      </dgm:t>
    </dgm:pt>
    <dgm:pt modelId="{C6E75482-CCF3-4444-B42C-1EBA151D1216}">
      <dgm:prSet phldrT="[Text]"/>
      <dgm:spPr>
        <a:solidFill>
          <a:srgbClr val="9933FF"/>
        </a:solidFill>
      </dgm:spPr>
      <dgm:t>
        <a:bodyPr/>
        <a:lstStyle/>
        <a:p>
          <a:r>
            <a:rPr lang="en-US" dirty="0"/>
            <a:t>Specialty</a:t>
          </a:r>
        </a:p>
      </dgm:t>
    </dgm:pt>
    <dgm:pt modelId="{0A2A52C1-14DE-496C-8DF6-CEF91955DAE4}" type="parTrans" cxnId="{E3D8EC59-D32B-4F9E-94FD-5095188915E6}">
      <dgm:prSet/>
      <dgm:spPr/>
      <dgm:t>
        <a:bodyPr/>
        <a:lstStyle/>
        <a:p>
          <a:endParaRPr lang="en-US"/>
        </a:p>
      </dgm:t>
    </dgm:pt>
    <dgm:pt modelId="{1F4D3FDB-16D7-4458-A9BA-AFD006BC8A5F}" type="sibTrans" cxnId="{E3D8EC59-D32B-4F9E-94FD-5095188915E6}">
      <dgm:prSet/>
      <dgm:spPr/>
      <dgm:t>
        <a:bodyPr/>
        <a:lstStyle/>
        <a:p>
          <a:endParaRPr lang="en-US"/>
        </a:p>
      </dgm:t>
    </dgm:pt>
    <dgm:pt modelId="{62B3C4F9-EBC3-4098-BC74-C6CC7E491449}">
      <dgm:prSet phldrT="[Text]"/>
      <dgm:spPr>
        <a:solidFill>
          <a:schemeClr val="accent5">
            <a:lumMod val="75000"/>
          </a:schemeClr>
        </a:solidFill>
      </dgm:spPr>
      <dgm:t>
        <a:bodyPr/>
        <a:lstStyle/>
        <a:p>
          <a:r>
            <a:rPr lang="en-US" dirty="0"/>
            <a:t>Benefits</a:t>
          </a:r>
        </a:p>
      </dgm:t>
    </dgm:pt>
    <dgm:pt modelId="{A7F95E53-DEC1-4AC3-A430-96F8C02633F5}" type="parTrans" cxnId="{DF9CE798-A53B-499C-BB25-2BF581038DF1}">
      <dgm:prSet/>
      <dgm:spPr/>
      <dgm:t>
        <a:bodyPr/>
        <a:lstStyle/>
        <a:p>
          <a:endParaRPr lang="en-US"/>
        </a:p>
      </dgm:t>
    </dgm:pt>
    <dgm:pt modelId="{0313E14B-2B27-4E8E-A8F2-A2B84B0883AF}" type="sibTrans" cxnId="{DF9CE798-A53B-499C-BB25-2BF581038DF1}">
      <dgm:prSet/>
      <dgm:spPr/>
      <dgm:t>
        <a:bodyPr/>
        <a:lstStyle/>
        <a:p>
          <a:endParaRPr lang="en-US"/>
        </a:p>
      </dgm:t>
    </dgm:pt>
    <dgm:pt modelId="{950820C3-C386-4647-8E9B-705BFD93DCF4}" type="pres">
      <dgm:prSet presAssocID="{AE6BD0A2-5D77-4FF7-8B3C-49DEF35844C7}" presName="diagram" presStyleCnt="0">
        <dgm:presLayoutVars>
          <dgm:chMax val="1"/>
          <dgm:dir/>
          <dgm:animLvl val="ctr"/>
          <dgm:resizeHandles val="exact"/>
        </dgm:presLayoutVars>
      </dgm:prSet>
      <dgm:spPr/>
    </dgm:pt>
    <dgm:pt modelId="{20AFC6E6-00CC-4012-9ADB-36EBF53BA04B}" type="pres">
      <dgm:prSet presAssocID="{AE6BD0A2-5D77-4FF7-8B3C-49DEF35844C7}" presName="matrix" presStyleCnt="0"/>
      <dgm:spPr/>
    </dgm:pt>
    <dgm:pt modelId="{63F5C927-4945-47FB-B363-34417407E1F3}" type="pres">
      <dgm:prSet presAssocID="{AE6BD0A2-5D77-4FF7-8B3C-49DEF35844C7}" presName="tile1" presStyleLbl="node1" presStyleIdx="0" presStyleCnt="4"/>
      <dgm:spPr/>
    </dgm:pt>
    <dgm:pt modelId="{FAAEFBCE-7BAC-4E1D-B8CE-1AB7BC09C55B}" type="pres">
      <dgm:prSet presAssocID="{AE6BD0A2-5D77-4FF7-8B3C-49DEF35844C7}" presName="tile1text" presStyleLbl="node1" presStyleIdx="0" presStyleCnt="4">
        <dgm:presLayoutVars>
          <dgm:chMax val="0"/>
          <dgm:chPref val="0"/>
          <dgm:bulletEnabled val="1"/>
        </dgm:presLayoutVars>
      </dgm:prSet>
      <dgm:spPr/>
    </dgm:pt>
    <dgm:pt modelId="{BB9EF245-245E-49AB-B50A-833216B57032}" type="pres">
      <dgm:prSet presAssocID="{AE6BD0A2-5D77-4FF7-8B3C-49DEF35844C7}" presName="tile2" presStyleLbl="node1" presStyleIdx="1" presStyleCnt="4"/>
      <dgm:spPr/>
    </dgm:pt>
    <dgm:pt modelId="{1B7CCD3A-B31B-43CC-81A8-F53617A37D6E}" type="pres">
      <dgm:prSet presAssocID="{AE6BD0A2-5D77-4FF7-8B3C-49DEF35844C7}" presName="tile2text" presStyleLbl="node1" presStyleIdx="1" presStyleCnt="4">
        <dgm:presLayoutVars>
          <dgm:chMax val="0"/>
          <dgm:chPref val="0"/>
          <dgm:bulletEnabled val="1"/>
        </dgm:presLayoutVars>
      </dgm:prSet>
      <dgm:spPr/>
    </dgm:pt>
    <dgm:pt modelId="{03FD716E-D556-4203-BAFC-4A8B454EEB19}" type="pres">
      <dgm:prSet presAssocID="{AE6BD0A2-5D77-4FF7-8B3C-49DEF35844C7}" presName="tile3" presStyleLbl="node1" presStyleIdx="2" presStyleCnt="4"/>
      <dgm:spPr/>
    </dgm:pt>
    <dgm:pt modelId="{4FA0013D-66CF-4A94-AAD5-0F4C8B0AD99B}" type="pres">
      <dgm:prSet presAssocID="{AE6BD0A2-5D77-4FF7-8B3C-49DEF35844C7}" presName="tile3text" presStyleLbl="node1" presStyleIdx="2" presStyleCnt="4">
        <dgm:presLayoutVars>
          <dgm:chMax val="0"/>
          <dgm:chPref val="0"/>
          <dgm:bulletEnabled val="1"/>
        </dgm:presLayoutVars>
      </dgm:prSet>
      <dgm:spPr/>
    </dgm:pt>
    <dgm:pt modelId="{42107BAC-51D7-48CB-9B35-ADCD2B53501C}" type="pres">
      <dgm:prSet presAssocID="{AE6BD0A2-5D77-4FF7-8B3C-49DEF35844C7}" presName="tile4" presStyleLbl="node1" presStyleIdx="3" presStyleCnt="4"/>
      <dgm:spPr/>
    </dgm:pt>
    <dgm:pt modelId="{F9DDDE63-5A24-47C0-BF7E-5BA67426CA70}" type="pres">
      <dgm:prSet presAssocID="{AE6BD0A2-5D77-4FF7-8B3C-49DEF35844C7}" presName="tile4text" presStyleLbl="node1" presStyleIdx="3" presStyleCnt="4">
        <dgm:presLayoutVars>
          <dgm:chMax val="0"/>
          <dgm:chPref val="0"/>
          <dgm:bulletEnabled val="1"/>
        </dgm:presLayoutVars>
      </dgm:prSet>
      <dgm:spPr/>
    </dgm:pt>
    <dgm:pt modelId="{09C1E23F-9877-4584-9BCE-6DB934C50693}" type="pres">
      <dgm:prSet presAssocID="{AE6BD0A2-5D77-4FF7-8B3C-49DEF35844C7}" presName="centerTile" presStyleLbl="fgShp" presStyleIdx="0" presStyleCnt="1">
        <dgm:presLayoutVars>
          <dgm:chMax val="0"/>
          <dgm:chPref val="0"/>
        </dgm:presLayoutVars>
      </dgm:prSet>
      <dgm:spPr/>
    </dgm:pt>
  </dgm:ptLst>
  <dgm:cxnLst>
    <dgm:cxn modelId="{2C254454-3BD0-4D8E-8FCC-57CDF25A7F5D}" srcId="{89D64AFF-A3AB-44F7-8106-0A566D7C3206}" destId="{1787A25B-A8E6-4F17-B2EF-4346107D27E9}" srcOrd="1" destOrd="0" parTransId="{2211FBB9-9930-43AE-8B4E-C90183F64FED}" sibTransId="{D12A75CC-5804-47B7-9E1A-8988DF573C82}"/>
    <dgm:cxn modelId="{E45B3BF8-9B19-4B72-A76A-285EB99C8DF8}" type="presOf" srcId="{AE6BD0A2-5D77-4FF7-8B3C-49DEF35844C7}" destId="{950820C3-C386-4647-8E9B-705BFD93DCF4}" srcOrd="0" destOrd="0" presId="urn:microsoft.com/office/officeart/2005/8/layout/matrix1"/>
    <dgm:cxn modelId="{C03EA9AA-8F8B-47EB-AFDE-27DCB202C5B8}" type="presOf" srcId="{1D635E57-6F28-41B8-9871-0746D2FB5FF1}" destId="{63F5C927-4945-47FB-B363-34417407E1F3}" srcOrd="0" destOrd="0" presId="urn:microsoft.com/office/officeart/2005/8/layout/matrix1"/>
    <dgm:cxn modelId="{D0C50C5F-6CAE-4C55-86B1-D12CCF7264C7}" type="presOf" srcId="{C6E75482-CCF3-4444-B42C-1EBA151D1216}" destId="{03FD716E-D556-4203-BAFC-4A8B454EEB19}" srcOrd="0" destOrd="0" presId="urn:microsoft.com/office/officeart/2005/8/layout/matrix1"/>
    <dgm:cxn modelId="{13111E9C-DC68-4A47-8A99-C0308C7D6341}" type="presOf" srcId="{62B3C4F9-EBC3-4098-BC74-C6CC7E491449}" destId="{F9DDDE63-5A24-47C0-BF7E-5BA67426CA70}" srcOrd="1" destOrd="0" presId="urn:microsoft.com/office/officeart/2005/8/layout/matrix1"/>
    <dgm:cxn modelId="{1BD6A55B-243D-40A8-9CFA-8DB7B36D3DC0}" type="presOf" srcId="{C6E75482-CCF3-4444-B42C-1EBA151D1216}" destId="{4FA0013D-66CF-4A94-AAD5-0F4C8B0AD99B}" srcOrd="1" destOrd="0" presId="urn:microsoft.com/office/officeart/2005/8/layout/matrix1"/>
    <dgm:cxn modelId="{A0A37898-C194-4E6E-BE7B-EF7E8F93BBAE}" type="presOf" srcId="{1D635E57-6F28-41B8-9871-0746D2FB5FF1}" destId="{FAAEFBCE-7BAC-4E1D-B8CE-1AB7BC09C55B}" srcOrd="1" destOrd="0" presId="urn:microsoft.com/office/officeart/2005/8/layout/matrix1"/>
    <dgm:cxn modelId="{09920E65-4575-46C0-8696-0F782810D8CB}" type="presOf" srcId="{1787A25B-A8E6-4F17-B2EF-4346107D27E9}" destId="{1B7CCD3A-B31B-43CC-81A8-F53617A37D6E}" srcOrd="1" destOrd="0" presId="urn:microsoft.com/office/officeart/2005/8/layout/matrix1"/>
    <dgm:cxn modelId="{9BB90FAA-D514-4BA7-B28C-0FF9D407A5F2}" srcId="{AE6BD0A2-5D77-4FF7-8B3C-49DEF35844C7}" destId="{89D64AFF-A3AB-44F7-8106-0A566D7C3206}" srcOrd="0" destOrd="0" parTransId="{0C443EBF-1E12-4E2A-9D41-84BD72B1D991}" sibTransId="{AE0AB432-EC69-41A6-B4E6-45FBBBF7EA0C}"/>
    <dgm:cxn modelId="{884860A1-A592-4A8A-9792-0F8B6D04207E}" type="presOf" srcId="{1787A25B-A8E6-4F17-B2EF-4346107D27E9}" destId="{BB9EF245-245E-49AB-B50A-833216B57032}" srcOrd="0" destOrd="0" presId="urn:microsoft.com/office/officeart/2005/8/layout/matrix1"/>
    <dgm:cxn modelId="{523DA785-0226-4397-A112-6CE5D336BB1A}" srcId="{89D64AFF-A3AB-44F7-8106-0A566D7C3206}" destId="{1D635E57-6F28-41B8-9871-0746D2FB5FF1}" srcOrd="0" destOrd="0" parTransId="{3130BF14-1BB7-45BA-9DC3-FF81254E097B}" sibTransId="{7A936088-B717-4005-A879-BA593B736CD1}"/>
    <dgm:cxn modelId="{DF9CE798-A53B-499C-BB25-2BF581038DF1}" srcId="{89D64AFF-A3AB-44F7-8106-0A566D7C3206}" destId="{62B3C4F9-EBC3-4098-BC74-C6CC7E491449}" srcOrd="3" destOrd="0" parTransId="{A7F95E53-DEC1-4AC3-A430-96F8C02633F5}" sibTransId="{0313E14B-2B27-4E8E-A8F2-A2B84B0883AF}"/>
    <dgm:cxn modelId="{CE499D1C-BF63-4039-88FA-96017FCA818F}" type="presOf" srcId="{62B3C4F9-EBC3-4098-BC74-C6CC7E491449}" destId="{42107BAC-51D7-48CB-9B35-ADCD2B53501C}" srcOrd="0" destOrd="0" presId="urn:microsoft.com/office/officeart/2005/8/layout/matrix1"/>
    <dgm:cxn modelId="{5E127302-3BA2-43E8-8A46-38B4D8EB116F}" type="presOf" srcId="{89D64AFF-A3AB-44F7-8106-0A566D7C3206}" destId="{09C1E23F-9877-4584-9BCE-6DB934C50693}" srcOrd="0" destOrd="0" presId="urn:microsoft.com/office/officeart/2005/8/layout/matrix1"/>
    <dgm:cxn modelId="{E3D8EC59-D32B-4F9E-94FD-5095188915E6}" srcId="{89D64AFF-A3AB-44F7-8106-0A566D7C3206}" destId="{C6E75482-CCF3-4444-B42C-1EBA151D1216}" srcOrd="2" destOrd="0" parTransId="{0A2A52C1-14DE-496C-8DF6-CEF91955DAE4}" sibTransId="{1F4D3FDB-16D7-4458-A9BA-AFD006BC8A5F}"/>
    <dgm:cxn modelId="{81CB568F-061D-44B0-85CF-F49B14FECD4B}" type="presParOf" srcId="{950820C3-C386-4647-8E9B-705BFD93DCF4}" destId="{20AFC6E6-00CC-4012-9ADB-36EBF53BA04B}" srcOrd="0" destOrd="0" presId="urn:microsoft.com/office/officeart/2005/8/layout/matrix1"/>
    <dgm:cxn modelId="{78593E85-8595-4DC6-ABD4-E100B70F9C4B}" type="presParOf" srcId="{20AFC6E6-00CC-4012-9ADB-36EBF53BA04B}" destId="{63F5C927-4945-47FB-B363-34417407E1F3}" srcOrd="0" destOrd="0" presId="urn:microsoft.com/office/officeart/2005/8/layout/matrix1"/>
    <dgm:cxn modelId="{1E7311F6-C760-4B64-9A80-FC599FD55CF8}" type="presParOf" srcId="{20AFC6E6-00CC-4012-9ADB-36EBF53BA04B}" destId="{FAAEFBCE-7BAC-4E1D-B8CE-1AB7BC09C55B}" srcOrd="1" destOrd="0" presId="urn:microsoft.com/office/officeart/2005/8/layout/matrix1"/>
    <dgm:cxn modelId="{08A0DBC3-A246-4BE9-A33C-D058B36D21B1}" type="presParOf" srcId="{20AFC6E6-00CC-4012-9ADB-36EBF53BA04B}" destId="{BB9EF245-245E-49AB-B50A-833216B57032}" srcOrd="2" destOrd="0" presId="urn:microsoft.com/office/officeart/2005/8/layout/matrix1"/>
    <dgm:cxn modelId="{F4AE75E3-A54A-4970-9F95-FDF0826B754A}" type="presParOf" srcId="{20AFC6E6-00CC-4012-9ADB-36EBF53BA04B}" destId="{1B7CCD3A-B31B-43CC-81A8-F53617A37D6E}" srcOrd="3" destOrd="0" presId="urn:microsoft.com/office/officeart/2005/8/layout/matrix1"/>
    <dgm:cxn modelId="{C4DE1998-A934-44D4-97DC-D5BD9F272A50}" type="presParOf" srcId="{20AFC6E6-00CC-4012-9ADB-36EBF53BA04B}" destId="{03FD716E-D556-4203-BAFC-4A8B454EEB19}" srcOrd="4" destOrd="0" presId="urn:microsoft.com/office/officeart/2005/8/layout/matrix1"/>
    <dgm:cxn modelId="{887E333E-12C7-4F98-83E6-FEE8C3C2FCEB}" type="presParOf" srcId="{20AFC6E6-00CC-4012-9ADB-36EBF53BA04B}" destId="{4FA0013D-66CF-4A94-AAD5-0F4C8B0AD99B}" srcOrd="5" destOrd="0" presId="urn:microsoft.com/office/officeart/2005/8/layout/matrix1"/>
    <dgm:cxn modelId="{BED536D7-1837-45C1-9532-2FA7C3D70A19}" type="presParOf" srcId="{20AFC6E6-00CC-4012-9ADB-36EBF53BA04B}" destId="{42107BAC-51D7-48CB-9B35-ADCD2B53501C}" srcOrd="6" destOrd="0" presId="urn:microsoft.com/office/officeart/2005/8/layout/matrix1"/>
    <dgm:cxn modelId="{BE42F150-84AA-429B-96A7-E29AC7AFCD75}" type="presParOf" srcId="{20AFC6E6-00CC-4012-9ADB-36EBF53BA04B}" destId="{F9DDDE63-5A24-47C0-BF7E-5BA67426CA70}" srcOrd="7" destOrd="0" presId="urn:microsoft.com/office/officeart/2005/8/layout/matrix1"/>
    <dgm:cxn modelId="{DB266B17-D3A8-4697-8BED-6D57539BB578}" type="presParOf" srcId="{950820C3-C386-4647-8E9B-705BFD93DCF4}" destId="{09C1E23F-9877-4584-9BCE-6DB934C50693}"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7DEA81-ADD9-45C6-B554-814DA295E36C}">
      <dsp:nvSpPr>
        <dsp:cNvPr id="0" name=""/>
        <dsp:cNvSpPr/>
      </dsp:nvSpPr>
      <dsp:spPr>
        <a:xfrm>
          <a:off x="192404" y="1190"/>
          <a:ext cx="2284809" cy="13708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Location</a:t>
          </a:r>
        </a:p>
      </dsp:txBody>
      <dsp:txXfrm>
        <a:off x="192404" y="1190"/>
        <a:ext cx="2284809" cy="1370885"/>
      </dsp:txXfrm>
    </dsp:sp>
    <dsp:sp modelId="{990797DA-6F3D-42EC-8A81-ABFEBF600285}">
      <dsp:nvSpPr>
        <dsp:cNvPr id="0" name=""/>
        <dsp:cNvSpPr/>
      </dsp:nvSpPr>
      <dsp:spPr>
        <a:xfrm>
          <a:off x="2705695" y="1190"/>
          <a:ext cx="2284809" cy="13708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Job Title</a:t>
          </a:r>
        </a:p>
      </dsp:txBody>
      <dsp:txXfrm>
        <a:off x="2705695" y="1190"/>
        <a:ext cx="2284809" cy="1370885"/>
      </dsp:txXfrm>
    </dsp:sp>
    <dsp:sp modelId="{41F8CC8D-6F71-46C9-A5C9-76CD587BA19E}">
      <dsp:nvSpPr>
        <dsp:cNvPr id="0" name=""/>
        <dsp:cNvSpPr/>
      </dsp:nvSpPr>
      <dsp:spPr>
        <a:xfrm>
          <a:off x="5218985" y="1190"/>
          <a:ext cx="2284809" cy="13708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Compensation</a:t>
          </a:r>
        </a:p>
      </dsp:txBody>
      <dsp:txXfrm>
        <a:off x="5218985" y="1190"/>
        <a:ext cx="2284809" cy="1370885"/>
      </dsp:txXfrm>
    </dsp:sp>
    <dsp:sp modelId="{4840233A-DF52-4555-83EF-3E273E81FCAC}">
      <dsp:nvSpPr>
        <dsp:cNvPr id="0" name=""/>
        <dsp:cNvSpPr/>
      </dsp:nvSpPr>
      <dsp:spPr>
        <a:xfrm>
          <a:off x="192404" y="1600557"/>
          <a:ext cx="2284809" cy="13708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Benefits</a:t>
          </a:r>
        </a:p>
      </dsp:txBody>
      <dsp:txXfrm>
        <a:off x="192404" y="1600557"/>
        <a:ext cx="2284809" cy="1370885"/>
      </dsp:txXfrm>
    </dsp:sp>
    <dsp:sp modelId="{FD0C46CD-4F4A-4745-924E-C4B172426249}">
      <dsp:nvSpPr>
        <dsp:cNvPr id="0" name=""/>
        <dsp:cNvSpPr/>
      </dsp:nvSpPr>
      <dsp:spPr>
        <a:xfrm>
          <a:off x="2705695" y="1600557"/>
          <a:ext cx="2284809" cy="13708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Loan Reimbursement</a:t>
          </a:r>
        </a:p>
      </dsp:txBody>
      <dsp:txXfrm>
        <a:off x="2705695" y="1600557"/>
        <a:ext cx="2284809" cy="1370885"/>
      </dsp:txXfrm>
    </dsp:sp>
    <dsp:sp modelId="{89F77501-B6EE-4EF8-B2B4-3FE59D6C62AC}">
      <dsp:nvSpPr>
        <dsp:cNvPr id="0" name=""/>
        <dsp:cNvSpPr/>
      </dsp:nvSpPr>
      <dsp:spPr>
        <a:xfrm>
          <a:off x="5218985" y="1600557"/>
          <a:ext cx="2284809" cy="13708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Community Information</a:t>
          </a:r>
        </a:p>
      </dsp:txBody>
      <dsp:txXfrm>
        <a:off x="5218985" y="1600557"/>
        <a:ext cx="2284809" cy="1370885"/>
      </dsp:txXfrm>
    </dsp:sp>
    <dsp:sp modelId="{F94646B9-97C6-4906-A363-591425391A3B}">
      <dsp:nvSpPr>
        <dsp:cNvPr id="0" name=""/>
        <dsp:cNvSpPr/>
      </dsp:nvSpPr>
      <dsp:spPr>
        <a:xfrm>
          <a:off x="192404" y="3199923"/>
          <a:ext cx="2284809" cy="13708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Call Schedule</a:t>
          </a:r>
        </a:p>
      </dsp:txBody>
      <dsp:txXfrm>
        <a:off x="192404" y="3199923"/>
        <a:ext cx="2284809" cy="1370885"/>
      </dsp:txXfrm>
    </dsp:sp>
    <dsp:sp modelId="{9770F728-FE28-4221-BC0F-C36D7ED5E3BD}">
      <dsp:nvSpPr>
        <dsp:cNvPr id="0" name=""/>
        <dsp:cNvSpPr/>
      </dsp:nvSpPr>
      <dsp:spPr>
        <a:xfrm>
          <a:off x="2705695" y="3199923"/>
          <a:ext cx="2284809" cy="13708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Practice Information</a:t>
          </a:r>
        </a:p>
      </dsp:txBody>
      <dsp:txXfrm>
        <a:off x="2705695" y="3199923"/>
        <a:ext cx="2284809" cy="1370885"/>
      </dsp:txXfrm>
    </dsp:sp>
    <dsp:sp modelId="{AD7E0830-7A05-4ACB-B37B-968E0481E041}">
      <dsp:nvSpPr>
        <dsp:cNvPr id="0" name=""/>
        <dsp:cNvSpPr/>
      </dsp:nvSpPr>
      <dsp:spPr>
        <a:xfrm>
          <a:off x="5218985" y="3199923"/>
          <a:ext cx="2284809" cy="13708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Position Requirements</a:t>
          </a:r>
        </a:p>
      </dsp:txBody>
      <dsp:txXfrm>
        <a:off x="5218985" y="3199923"/>
        <a:ext cx="2284809" cy="13708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F5C927-4945-47FB-B363-34417407E1F3}">
      <dsp:nvSpPr>
        <dsp:cNvPr id="0" name=""/>
        <dsp:cNvSpPr/>
      </dsp:nvSpPr>
      <dsp:spPr>
        <a:xfrm rot="16200000">
          <a:off x="508000" y="-508000"/>
          <a:ext cx="2032000" cy="3048000"/>
        </a:xfrm>
        <a:prstGeom prst="round1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241808" rIns="241808" bIns="241808" numCol="1" spcCol="1270" anchor="ctr" anchorCtr="0">
          <a:noAutofit/>
        </a:bodyPr>
        <a:lstStyle/>
        <a:p>
          <a:pPr marL="0" lvl="0" indent="0" algn="ctr" defTabSz="1511300">
            <a:lnSpc>
              <a:spcPct val="90000"/>
            </a:lnSpc>
            <a:spcBef>
              <a:spcPct val="0"/>
            </a:spcBef>
            <a:spcAft>
              <a:spcPct val="35000"/>
            </a:spcAft>
            <a:buNone/>
          </a:pPr>
          <a:r>
            <a:rPr lang="en-US" sz="3400" kern="1200" dirty="0"/>
            <a:t>Location</a:t>
          </a:r>
        </a:p>
      </dsp:txBody>
      <dsp:txXfrm rot="5400000">
        <a:off x="0" y="0"/>
        <a:ext cx="3048000" cy="1524000"/>
      </dsp:txXfrm>
    </dsp:sp>
    <dsp:sp modelId="{BB9EF245-245E-49AB-B50A-833216B57032}">
      <dsp:nvSpPr>
        <dsp:cNvPr id="0" name=""/>
        <dsp:cNvSpPr/>
      </dsp:nvSpPr>
      <dsp:spPr>
        <a:xfrm>
          <a:off x="3048000" y="0"/>
          <a:ext cx="3048000" cy="2032000"/>
        </a:xfrm>
        <a:prstGeom prst="round1Rect">
          <a:avLst/>
        </a:prstGeom>
        <a:solidFill>
          <a:srgbClr val="0000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241808" rIns="241808" bIns="241808" numCol="1" spcCol="1270" anchor="ctr" anchorCtr="0">
          <a:noAutofit/>
        </a:bodyPr>
        <a:lstStyle/>
        <a:p>
          <a:pPr marL="0" lvl="0" indent="0" algn="ctr" defTabSz="1511300">
            <a:lnSpc>
              <a:spcPct val="90000"/>
            </a:lnSpc>
            <a:spcBef>
              <a:spcPct val="0"/>
            </a:spcBef>
            <a:spcAft>
              <a:spcPct val="35000"/>
            </a:spcAft>
            <a:buNone/>
          </a:pPr>
          <a:r>
            <a:rPr lang="en-US" sz="3400" kern="1200" dirty="0"/>
            <a:t>Compensation</a:t>
          </a:r>
        </a:p>
      </dsp:txBody>
      <dsp:txXfrm>
        <a:off x="3048000" y="0"/>
        <a:ext cx="3048000" cy="1524000"/>
      </dsp:txXfrm>
    </dsp:sp>
    <dsp:sp modelId="{03FD716E-D556-4203-BAFC-4A8B454EEB19}">
      <dsp:nvSpPr>
        <dsp:cNvPr id="0" name=""/>
        <dsp:cNvSpPr/>
      </dsp:nvSpPr>
      <dsp:spPr>
        <a:xfrm rot="10800000">
          <a:off x="0" y="2032000"/>
          <a:ext cx="3048000" cy="2032000"/>
        </a:xfrm>
        <a:prstGeom prst="round1Rect">
          <a:avLst/>
        </a:prstGeom>
        <a:solidFill>
          <a:srgbClr val="9933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241808" rIns="241808" bIns="241808" numCol="1" spcCol="1270" anchor="ctr" anchorCtr="0">
          <a:noAutofit/>
        </a:bodyPr>
        <a:lstStyle/>
        <a:p>
          <a:pPr marL="0" lvl="0" indent="0" algn="ctr" defTabSz="1511300">
            <a:lnSpc>
              <a:spcPct val="90000"/>
            </a:lnSpc>
            <a:spcBef>
              <a:spcPct val="0"/>
            </a:spcBef>
            <a:spcAft>
              <a:spcPct val="35000"/>
            </a:spcAft>
            <a:buNone/>
          </a:pPr>
          <a:r>
            <a:rPr lang="en-US" sz="3400" kern="1200" dirty="0"/>
            <a:t>Specialty</a:t>
          </a:r>
        </a:p>
      </dsp:txBody>
      <dsp:txXfrm rot="10800000">
        <a:off x="0" y="2539999"/>
        <a:ext cx="3048000" cy="1524000"/>
      </dsp:txXfrm>
    </dsp:sp>
    <dsp:sp modelId="{42107BAC-51D7-48CB-9B35-ADCD2B53501C}">
      <dsp:nvSpPr>
        <dsp:cNvPr id="0" name=""/>
        <dsp:cNvSpPr/>
      </dsp:nvSpPr>
      <dsp:spPr>
        <a:xfrm rot="5400000">
          <a:off x="3556000" y="1523999"/>
          <a:ext cx="2032000" cy="3048000"/>
        </a:xfrm>
        <a:prstGeom prst="round1Rect">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241808" rIns="241808" bIns="241808" numCol="1" spcCol="1270" anchor="ctr" anchorCtr="0">
          <a:noAutofit/>
        </a:bodyPr>
        <a:lstStyle/>
        <a:p>
          <a:pPr marL="0" lvl="0" indent="0" algn="ctr" defTabSz="1511300">
            <a:lnSpc>
              <a:spcPct val="90000"/>
            </a:lnSpc>
            <a:spcBef>
              <a:spcPct val="0"/>
            </a:spcBef>
            <a:spcAft>
              <a:spcPct val="35000"/>
            </a:spcAft>
            <a:buNone/>
          </a:pPr>
          <a:r>
            <a:rPr lang="en-US" sz="3400" kern="1200" dirty="0"/>
            <a:t>Benefits</a:t>
          </a:r>
        </a:p>
      </dsp:txBody>
      <dsp:txXfrm rot="-5400000">
        <a:off x="3048000" y="2539999"/>
        <a:ext cx="3048000" cy="1524000"/>
      </dsp:txXfrm>
    </dsp:sp>
    <dsp:sp modelId="{09C1E23F-9877-4584-9BCE-6DB934C50693}">
      <dsp:nvSpPr>
        <dsp:cNvPr id="0" name=""/>
        <dsp:cNvSpPr/>
      </dsp:nvSpPr>
      <dsp:spPr>
        <a:xfrm>
          <a:off x="2133600" y="1523999"/>
          <a:ext cx="1828800" cy="1016000"/>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Title</a:t>
          </a:r>
        </a:p>
      </dsp:txBody>
      <dsp:txXfrm>
        <a:off x="2183197" y="1573596"/>
        <a:ext cx="1729606" cy="916806"/>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drawing1.xml><?xml version="1.0" encoding="utf-8"?>
<c:userShapes xmlns:c="http://schemas.openxmlformats.org/drawingml/2006/chart">
  <cdr:relSizeAnchor xmlns:cdr="http://schemas.openxmlformats.org/drawingml/2006/chartDrawing">
    <cdr:from>
      <cdr:x>0.24879</cdr:x>
      <cdr:y>0.65239</cdr:y>
    </cdr:from>
    <cdr:to>
      <cdr:x>0.42521</cdr:x>
      <cdr:y>0.85059</cdr:y>
    </cdr:to>
    <cdr:sp macro="" textlink="">
      <cdr:nvSpPr>
        <cdr:cNvPr id="3" name="TextBox 2"/>
        <cdr:cNvSpPr txBox="1"/>
      </cdr:nvSpPr>
      <cdr:spPr>
        <a:xfrm xmlns:a="http://schemas.openxmlformats.org/drawingml/2006/main">
          <a:off x="1962150" y="2465386"/>
          <a:ext cx="1391371" cy="748981"/>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vertOverflow="clip" wrap="square" rtlCol="0"/>
        <a:lstStyle xmlns:a="http://schemas.openxmlformats.org/drawingml/2006/main"/>
        <a:p xmlns:a="http://schemas.openxmlformats.org/drawingml/2006/main">
          <a:pPr algn="ctr"/>
          <a:r>
            <a:rPr lang="en-US" sz="1400" b="1" dirty="0">
              <a:solidFill>
                <a:srgbClr val="26337A"/>
              </a:solidFill>
            </a:rPr>
            <a:t>49% expect to look for a new position</a:t>
          </a:r>
        </a:p>
      </cdr:txBody>
    </cdr:sp>
  </cdr:relSizeAnchor>
  <cdr:relSizeAnchor xmlns:cdr="http://schemas.openxmlformats.org/drawingml/2006/chartDrawing">
    <cdr:from>
      <cdr:x>0.21665</cdr:x>
      <cdr:y>0.57205</cdr:y>
    </cdr:from>
    <cdr:to>
      <cdr:x>0.25342</cdr:x>
      <cdr:y>0.89255</cdr:y>
    </cdr:to>
    <cdr:sp macro="" textlink="">
      <cdr:nvSpPr>
        <cdr:cNvPr id="6" name="Right Brace 5"/>
        <cdr:cNvSpPr/>
      </cdr:nvSpPr>
      <cdr:spPr>
        <a:xfrm xmlns:a="http://schemas.openxmlformats.org/drawingml/2006/main">
          <a:off x="1800776" y="2177142"/>
          <a:ext cx="305635" cy="1219787"/>
        </a:xfrm>
        <a:prstGeom xmlns:a="http://schemas.openxmlformats.org/drawingml/2006/main" prst="rightBrace">
          <a:avLst>
            <a:gd name="adj1" fmla="val 78178"/>
            <a:gd name="adj2" fmla="val 50000"/>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0.54246</cdr:x>
      <cdr:y>0.22684</cdr:y>
    </cdr:from>
    <cdr:to>
      <cdr:x>0.78196</cdr:x>
      <cdr:y>0.33323</cdr:y>
    </cdr:to>
    <cdr:sp macro="" textlink="">
      <cdr:nvSpPr>
        <cdr:cNvPr id="5" name="TextBox 4"/>
        <cdr:cNvSpPr txBox="1"/>
      </cdr:nvSpPr>
      <cdr:spPr>
        <a:xfrm xmlns:a="http://schemas.openxmlformats.org/drawingml/2006/main">
          <a:off x="4508901" y="863335"/>
          <a:ext cx="1990752" cy="40490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a:solidFill>
                <a:srgbClr val="26337A"/>
              </a:solidFill>
            </a:rPr>
            <a:t>81% would relocate </a:t>
          </a:r>
        </a:p>
      </cdr:txBody>
    </cdr:sp>
  </cdr:relSizeAnchor>
  <cdr:relSizeAnchor xmlns:cdr="http://schemas.openxmlformats.org/drawingml/2006/chartDrawing">
    <cdr:from>
      <cdr:x>0.5005</cdr:x>
      <cdr:y>0.34352</cdr:y>
    </cdr:from>
    <cdr:to>
      <cdr:x>0.74113</cdr:x>
      <cdr:y>0.4752</cdr:y>
    </cdr:to>
    <cdr:sp macro="" textlink="">
      <cdr:nvSpPr>
        <cdr:cNvPr id="4" name="Right Brace 3"/>
        <cdr:cNvSpPr/>
      </cdr:nvSpPr>
      <cdr:spPr>
        <a:xfrm xmlns:a="http://schemas.openxmlformats.org/drawingml/2006/main" rot="16200000">
          <a:off x="4909598" y="557911"/>
          <a:ext cx="501165" cy="2000145"/>
        </a:xfrm>
        <a:prstGeom xmlns:a="http://schemas.openxmlformats.org/drawingml/2006/main" prst="rightBrace">
          <a:avLst>
            <a:gd name="adj1" fmla="val 78178"/>
            <a:gd name="adj2" fmla="val 50000"/>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1BFEA173-74E5-4071-86A2-2891A39CE655}" type="datetimeFigureOut">
              <a:rPr lang="en-US"/>
              <a:pPr>
                <a:defRPr/>
              </a:pPr>
              <a:t>9/27/2016</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48A933AA-1B61-4B15-9835-BC393D3D087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10D0A89-C742-4DEE-99EF-C21B46B1CA9A}" type="datetimeFigureOut">
              <a:rPr lang="en-US"/>
              <a:pPr>
                <a:defRPr/>
              </a:pPr>
              <a:t>9/27/2016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551EB89F-897C-4B0D-901C-17F99AC1C23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CDB5067-56FE-4368-8062-90D78384B13D}" type="slidenum">
              <a:rPr lang="en-US" altLang="en-US">
                <a:latin typeface="Calibri" panose="020F0502020204030204" pitchFamily="34" charset="0"/>
              </a:rPr>
              <a:pPr/>
              <a:t>1</a:t>
            </a:fld>
            <a:endParaRPr lang="en-US"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94B8C86-FBF4-40B4-A95A-843582EA5D06}" type="slidenum">
              <a:rPr lang="en-US" altLang="en-US">
                <a:latin typeface="Calibri" panose="020F0502020204030204" pitchFamily="34" charset="0"/>
              </a:rPr>
              <a:pPr/>
              <a:t>10</a:t>
            </a:fld>
            <a:endParaRPr lang="en-US" altLang="en-US">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F6535E0-EA14-4EFF-BDAA-80DCE1BAEE3E}" type="slidenum">
              <a:rPr lang="en-US" altLang="en-US">
                <a:latin typeface="Calibri" panose="020F0502020204030204" pitchFamily="34" charset="0"/>
              </a:rPr>
              <a:pPr/>
              <a:t>11</a:t>
            </a:fld>
            <a:endParaRPr lang="en-US" altLang="en-US">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a:t>Job Description format: </a:t>
            </a:r>
          </a:p>
          <a:p>
            <a:endParaRPr lang="en-US" altLang="en-US" b="1"/>
          </a:p>
          <a:p>
            <a:r>
              <a:rPr lang="en-US" altLang="en-US"/>
              <a:t>	Combination of short (max of 2-3 sentences) paragraphs</a:t>
            </a:r>
          </a:p>
          <a:p>
            <a:r>
              <a:rPr lang="en-US" altLang="en-US"/>
              <a:t>	Bullet points	</a:t>
            </a:r>
          </a:p>
          <a:p>
            <a:r>
              <a:rPr lang="en-US" altLang="en-US"/>
              <a:t>	NO ALL CAPS</a:t>
            </a:r>
          </a:p>
          <a:p>
            <a:r>
              <a:rPr lang="en-US" altLang="en-US"/>
              <a:t>	No excessive punctuation?!?!?!?</a:t>
            </a:r>
          </a:p>
          <a:p>
            <a:r>
              <a:rPr lang="en-US" altLang="en-US"/>
              <a:t>	Grammar and Spelling</a:t>
            </a:r>
          </a:p>
          <a:p>
            <a:endParaRPr lang="en-US" altLang="en-US"/>
          </a:p>
          <a:p>
            <a:r>
              <a:rPr lang="en-US" altLang="en-US"/>
              <a:t>Remember to be persuasive, this is what is going to be the first touch to your candidate. </a:t>
            </a:r>
          </a:p>
          <a:p>
            <a:endParaRPr lang="en-US" altLang="en-US"/>
          </a:p>
          <a:p>
            <a:r>
              <a:rPr lang="en-US" altLang="en-US"/>
              <a:t>How do candidates read job postings?  They scan the postings.  They do not read in as great detail as we would like them to believe. </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F4E6FAB-EE62-4BBB-B183-50A34DACCF16}" type="slidenum">
              <a:rPr lang="en-US" altLang="en-US">
                <a:latin typeface="Calibri" panose="020F0502020204030204" pitchFamily="34" charset="0"/>
              </a:rPr>
              <a:pPr/>
              <a:t>12</a:t>
            </a:fld>
            <a:endParaRPr lang="en-US" altLang="en-US">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This Hospitalist job is short sweet and to the point. </a:t>
            </a:r>
          </a:p>
          <a:p>
            <a:pPr eaLnBrk="1" hangingPunct="1">
              <a:spcBef>
                <a:spcPct val="0"/>
              </a:spcBef>
            </a:pPr>
            <a:endParaRPr lang="en-US" altLang="en-US"/>
          </a:p>
          <a:p>
            <a:pPr eaLnBrk="1" hangingPunct="1">
              <a:spcBef>
                <a:spcPct val="0"/>
              </a:spcBef>
            </a:pPr>
            <a:r>
              <a:rPr lang="en-US" altLang="en-US"/>
              <a:t>But is it good or bad? </a:t>
            </a:r>
          </a:p>
          <a:p>
            <a:pPr eaLnBrk="1" hangingPunct="1">
              <a:spcBef>
                <a:spcPct val="0"/>
              </a:spcBef>
            </a:pPr>
            <a:endParaRPr lang="en-US" altLang="en-US"/>
          </a:p>
          <a:p>
            <a:pPr eaLnBrk="1" hangingPunct="1">
              <a:spcBef>
                <a:spcPct val="0"/>
              </a:spcBef>
            </a:pPr>
            <a:r>
              <a:rPr lang="en-US" altLang="en-US"/>
              <a:t>Bad – It is a bunch of run-on sentences smashed together, hiding all the attention grabbers that we have emphasized earlier. </a:t>
            </a: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B14E95F-95C3-4B3E-96FA-E0D28ED54723}" type="slidenum">
              <a:rPr lang="en-US" altLang="en-US">
                <a:latin typeface="Calibri" panose="020F0502020204030204" pitchFamily="34" charset="0"/>
              </a:rPr>
              <a:pPr/>
              <a:t>13</a:t>
            </a:fld>
            <a:endParaRPr lang="en-US" altLang="en-US">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Here we have re-written the same ad. </a:t>
            </a:r>
          </a:p>
          <a:p>
            <a:pPr eaLnBrk="1" hangingPunct="1">
              <a:spcBef>
                <a:spcPct val="0"/>
              </a:spcBef>
            </a:pPr>
            <a:endParaRPr lang="en-US" altLang="en-US"/>
          </a:p>
          <a:p>
            <a:pPr eaLnBrk="1" hangingPunct="1">
              <a:spcBef>
                <a:spcPct val="0"/>
              </a:spcBef>
            </a:pPr>
            <a:r>
              <a:rPr lang="en-US" altLang="en-US"/>
              <a:t>Bulking up the Title with an attention grabber – Exceptional Sign-on Bonus</a:t>
            </a:r>
          </a:p>
          <a:p>
            <a:pPr eaLnBrk="1" hangingPunct="1">
              <a:spcBef>
                <a:spcPct val="0"/>
              </a:spcBef>
            </a:pPr>
            <a:endParaRPr lang="en-US" altLang="en-US"/>
          </a:p>
          <a:p>
            <a:pPr eaLnBrk="1" hangingPunct="1">
              <a:spcBef>
                <a:spcPct val="0"/>
              </a:spcBef>
            </a:pPr>
            <a:r>
              <a:rPr lang="en-US" altLang="en-US"/>
              <a:t>We took our attention grabbers from being smashed together</a:t>
            </a:r>
          </a:p>
          <a:p>
            <a:pPr eaLnBrk="1" hangingPunct="1">
              <a:spcBef>
                <a:spcPct val="0"/>
              </a:spcBef>
            </a:pPr>
            <a:r>
              <a:rPr lang="en-US" altLang="en-US"/>
              <a:t>	Bulleted the components</a:t>
            </a:r>
          </a:p>
          <a:p>
            <a:pPr eaLnBrk="1" hangingPunct="1">
              <a:spcBef>
                <a:spcPct val="0"/>
              </a:spcBef>
            </a:pPr>
            <a:r>
              <a:rPr lang="en-US" altLang="en-US"/>
              <a:t>	Listed them by importance to the candidate</a:t>
            </a:r>
          </a:p>
          <a:p>
            <a:pPr eaLnBrk="1" hangingPunct="1">
              <a:spcBef>
                <a:spcPct val="0"/>
              </a:spcBef>
            </a:pPr>
            <a:r>
              <a:rPr lang="en-US" altLang="en-US"/>
              <a:t>	Added persuasive descriptors to our attention grabbers</a:t>
            </a:r>
          </a:p>
          <a:p>
            <a:pPr eaLnBrk="1" hangingPunct="1">
              <a:spcBef>
                <a:spcPct val="0"/>
              </a:spcBef>
            </a:pPr>
            <a:r>
              <a:rPr lang="en-US" altLang="en-US"/>
              <a:t>	Included some practice and hospital information </a:t>
            </a:r>
          </a:p>
          <a:p>
            <a:pPr eaLnBrk="1" hangingPunct="1">
              <a:spcBef>
                <a:spcPct val="0"/>
              </a:spcBef>
            </a:pPr>
            <a:r>
              <a:rPr lang="en-US" altLang="en-US"/>
              <a:t>	</a:t>
            </a:r>
          </a:p>
          <a:p>
            <a:pPr eaLnBrk="1" hangingPunct="1">
              <a:spcBef>
                <a:spcPct val="0"/>
              </a:spcBef>
            </a:pPr>
            <a:r>
              <a:rPr lang="en-US" altLang="en-US"/>
              <a:t>Finally, we added a little more meat to the community description to add a location hook to our candidates. </a:t>
            </a:r>
          </a:p>
          <a:p>
            <a:pPr eaLnBrk="1" hangingPunct="1">
              <a:spcBef>
                <a:spcPct val="0"/>
              </a:spcBef>
            </a:pPr>
            <a:endParaRPr lang="en-US" altLang="en-US"/>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F672784-F351-4B1F-9DF7-A13330D8A51F}" type="slidenum">
              <a:rPr lang="en-US" altLang="en-US">
                <a:latin typeface="Calibri" panose="020F0502020204030204" pitchFamily="34" charset="0"/>
              </a:rPr>
              <a:pPr/>
              <a:t>14</a:t>
            </a:fld>
            <a:endParaRPr lang="en-US" altLang="en-US">
              <a:latin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Now we have a Neurology posting. </a:t>
            </a:r>
          </a:p>
          <a:p>
            <a:pPr eaLnBrk="1" hangingPunct="1">
              <a:spcBef>
                <a:spcPct val="0"/>
              </a:spcBef>
            </a:pPr>
            <a:endParaRPr lang="en-US" altLang="en-US"/>
          </a:p>
          <a:p>
            <a:pPr eaLnBrk="1" hangingPunct="1">
              <a:spcBef>
                <a:spcPct val="0"/>
              </a:spcBef>
            </a:pPr>
            <a:r>
              <a:rPr lang="en-US" altLang="en-US"/>
              <a:t>This looks good.  It has a lot of information and has highlighted important components with bullets. </a:t>
            </a:r>
          </a:p>
          <a:p>
            <a:pPr eaLnBrk="1" hangingPunct="1">
              <a:spcBef>
                <a:spcPct val="0"/>
              </a:spcBef>
            </a:pPr>
            <a:endParaRPr lang="en-US" altLang="en-US"/>
          </a:p>
          <a:p>
            <a:pPr eaLnBrk="1" hangingPunct="1">
              <a:spcBef>
                <a:spcPct val="0"/>
              </a:spcBef>
            </a:pPr>
            <a:r>
              <a:rPr lang="en-US" altLang="en-US"/>
              <a:t>Is it good or bad? </a:t>
            </a:r>
          </a:p>
          <a:p>
            <a:pPr eaLnBrk="1" hangingPunct="1">
              <a:spcBef>
                <a:spcPct val="0"/>
              </a:spcBef>
            </a:pPr>
            <a:endParaRPr lang="en-US" altLang="en-US"/>
          </a:p>
          <a:p>
            <a:pPr eaLnBrk="1" hangingPunct="1">
              <a:spcBef>
                <a:spcPct val="0"/>
              </a:spcBef>
            </a:pPr>
            <a:r>
              <a:rPr lang="en-US" altLang="en-US"/>
              <a:t>Bad – More information is not always best.  There is excessive punctuation, bolding and underlining.  I know it may seem to make things stand out, but there are a few things to remember. </a:t>
            </a:r>
          </a:p>
          <a:p>
            <a:pPr eaLnBrk="1" hangingPunct="1">
              <a:spcBef>
                <a:spcPct val="0"/>
              </a:spcBef>
            </a:pPr>
            <a:endParaRPr lang="en-US" altLang="en-US"/>
          </a:p>
          <a:p>
            <a:pPr eaLnBrk="1" hangingPunct="1">
              <a:spcBef>
                <a:spcPct val="0"/>
              </a:spcBef>
            </a:pPr>
            <a:r>
              <a:rPr lang="en-US" altLang="en-US"/>
              <a:t>	All caps is yelling online</a:t>
            </a:r>
          </a:p>
          <a:p>
            <a:pPr eaLnBrk="1" hangingPunct="1">
              <a:spcBef>
                <a:spcPct val="0"/>
              </a:spcBef>
            </a:pPr>
            <a:r>
              <a:rPr lang="en-US" altLang="en-US"/>
              <a:t>	Formatting changes from site to site </a:t>
            </a:r>
          </a:p>
          <a:p>
            <a:pPr eaLnBrk="1" hangingPunct="1">
              <a:spcBef>
                <a:spcPct val="0"/>
              </a:spcBef>
            </a:pPr>
            <a:r>
              <a:rPr lang="en-US" altLang="en-US"/>
              <a:t>	</a:t>
            </a: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F7CA0AC-15B8-413D-B8B5-55BE664C06CA}" type="slidenum">
              <a:rPr lang="en-US" altLang="en-US">
                <a:latin typeface="Calibri" panose="020F0502020204030204" pitchFamily="34" charset="0"/>
              </a:rPr>
              <a:pPr/>
              <a:t>15</a:t>
            </a:fld>
            <a:endParaRPr lang="en-US" altLang="en-US">
              <a:latin typeface="Calibri" panose="020F0502020204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a:p>
            <a:pPr eaLnBrk="1" hangingPunct="1">
              <a:spcBef>
                <a:spcPct val="0"/>
              </a:spcBef>
            </a:pPr>
            <a:r>
              <a:rPr lang="en-US" altLang="en-US"/>
              <a:t>Here we have re-written the same ad again.  </a:t>
            </a:r>
          </a:p>
          <a:p>
            <a:pPr eaLnBrk="1" hangingPunct="1">
              <a:spcBef>
                <a:spcPct val="0"/>
              </a:spcBef>
            </a:pPr>
            <a:endParaRPr lang="en-US" altLang="en-US"/>
          </a:p>
          <a:p>
            <a:pPr eaLnBrk="1" hangingPunct="1">
              <a:spcBef>
                <a:spcPct val="0"/>
              </a:spcBef>
            </a:pPr>
            <a:r>
              <a:rPr lang="en-US" altLang="en-US"/>
              <a:t>Remember when writing a Title, you do not have to have all lowercase letters.  </a:t>
            </a:r>
          </a:p>
          <a:p>
            <a:pPr eaLnBrk="1" hangingPunct="1">
              <a:spcBef>
                <a:spcPct val="0"/>
              </a:spcBef>
            </a:pPr>
            <a:endParaRPr lang="en-US" altLang="en-US"/>
          </a:p>
          <a:p>
            <a:pPr eaLnBrk="1" hangingPunct="1">
              <a:spcBef>
                <a:spcPct val="0"/>
              </a:spcBef>
            </a:pPr>
            <a:r>
              <a:rPr lang="en-US" altLang="en-US"/>
              <a:t>We have also removed quite a bit of information from the description.  </a:t>
            </a:r>
          </a:p>
          <a:p>
            <a:pPr eaLnBrk="1" hangingPunct="1">
              <a:spcBef>
                <a:spcPct val="0"/>
              </a:spcBef>
            </a:pPr>
            <a:endParaRPr lang="en-US" altLang="en-US"/>
          </a:p>
          <a:p>
            <a:pPr eaLnBrk="1" hangingPunct="1">
              <a:spcBef>
                <a:spcPct val="0"/>
              </a:spcBef>
            </a:pPr>
            <a:r>
              <a:rPr lang="en-US" altLang="en-US"/>
              <a:t>Job Postings online are meant to persuade the candidate to email us or pick up the phone and call us.  They are not meant to do our job completely.  </a:t>
            </a:r>
          </a:p>
          <a:p>
            <a:pPr eaLnBrk="1" hangingPunct="1">
              <a:spcBef>
                <a:spcPct val="0"/>
              </a:spcBef>
            </a:pPr>
            <a:endParaRPr lang="en-US" altLang="en-US"/>
          </a:p>
          <a:p>
            <a:pPr eaLnBrk="1" hangingPunct="1">
              <a:spcBef>
                <a:spcPct val="0"/>
              </a:spcBef>
            </a:pPr>
            <a:r>
              <a:rPr lang="en-US" altLang="en-US"/>
              <a:t>Understand, all candidates are different and focus on different benefits. Also, every specialty has a different lure…whether that is patient load, referral base, schedule flexibility or support staff.  So the key is to make the postings as complete as you can without making it so long that they will not get past the first paragraph. </a:t>
            </a:r>
          </a:p>
          <a:p>
            <a:pPr eaLnBrk="1" hangingPunct="1">
              <a:spcBef>
                <a:spcPct val="0"/>
              </a:spcBef>
            </a:pPr>
            <a:endParaRPr lang="en-US" altLang="en-US"/>
          </a:p>
          <a:p>
            <a:pPr eaLnBrk="1" hangingPunct="1">
              <a:spcBef>
                <a:spcPct val="0"/>
              </a:spcBef>
            </a:pPr>
            <a:r>
              <a:rPr lang="en-US" altLang="en-US"/>
              <a:t>Let’s take another step deeper into our Candidate’s behavior now, Bill…</a:t>
            </a: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1875EBA-758A-4890-9B42-6A60F9B2C226}" type="slidenum">
              <a:rPr lang="en-US" altLang="en-US">
                <a:latin typeface="Calibri" panose="020F0502020204030204" pitchFamily="34" charset="0"/>
              </a:rPr>
              <a:pPr/>
              <a:t>16</a:t>
            </a:fld>
            <a:endParaRPr lang="en-US" altLang="en-US">
              <a:latin typeface="Calibri" panose="020F0502020204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FB415AB-1E90-46A1-B8F8-59277BD696F0}" type="slidenum">
              <a:rPr lang="en-US" altLang="en-US">
                <a:latin typeface="Calibri" panose="020F0502020204030204" pitchFamily="34" charset="0"/>
              </a:rPr>
              <a:pPr/>
              <a:t>17</a:t>
            </a:fld>
            <a:endParaRPr lang="en-US" altLang="en-US">
              <a:latin typeface="Calibri" panose="020F0502020204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978F1D5-C5BD-4B3F-881B-80B778CC2C4C}" type="slidenum">
              <a:rPr lang="en-US" altLang="en-US">
                <a:latin typeface="Calibri" panose="020F0502020204030204" pitchFamily="34" charset="0"/>
              </a:rPr>
              <a:pPr/>
              <a:t>18</a:t>
            </a:fld>
            <a:endParaRPr lang="en-US" altLang="en-US">
              <a:latin typeface="Calibri" panose="020F0502020204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2D708B-0D9F-4B27-AF34-5C8DF8AE1F1C}" type="slidenum">
              <a:rPr lang="en-US" altLang="en-US">
                <a:latin typeface="Calibri" panose="020F0502020204030204" pitchFamily="34" charset="0"/>
              </a:rPr>
              <a:pPr/>
              <a:t>19</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4D0C67D-09B2-41A4-BB10-FEDD850A39FF}" type="slidenum">
              <a:rPr lang="en-US" altLang="en-US">
                <a:latin typeface="Calibri" panose="020F0502020204030204" pitchFamily="34" charset="0"/>
              </a:rPr>
              <a:pPr/>
              <a:t>2</a:t>
            </a:fld>
            <a:endParaRPr lang="en-US" altLang="en-US">
              <a:latin typeface="Calibri" panose="020F0502020204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2D708B-0D9F-4B27-AF34-5C8DF8AE1F1C}" type="slidenum">
              <a:rPr lang="en-US" altLang="en-US">
                <a:latin typeface="Calibri" panose="020F0502020204030204" pitchFamily="34" charset="0"/>
              </a:rPr>
              <a:pPr/>
              <a:t>20</a:t>
            </a:fld>
            <a:endParaRPr lang="en-US" altLang="en-US">
              <a:latin typeface="Calibri" panose="020F0502020204030204" pitchFamily="34" charset="0"/>
            </a:endParaRPr>
          </a:p>
        </p:txBody>
      </p:sp>
    </p:spTree>
    <p:extLst>
      <p:ext uri="{BB962C8B-B14F-4D97-AF65-F5344CB8AC3E}">
        <p14:creationId xmlns:p14="http://schemas.microsoft.com/office/powerpoint/2010/main" val="12747968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DF4ACB0-084C-486B-BE50-91250C33840C}" type="slidenum">
              <a:rPr lang="en-US" altLang="en-US">
                <a:latin typeface="Calibri" panose="020F0502020204030204" pitchFamily="34" charset="0"/>
              </a:rPr>
              <a:pPr/>
              <a:t>21</a:t>
            </a:fld>
            <a:endParaRPr lang="en-US" altLang="en-US">
              <a:latin typeface="Calibri" panose="020F0502020204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F20018E-CABB-4E69-AA0B-DD51E950F5FA}" type="slidenum">
              <a:rPr lang="en-US" altLang="en-US">
                <a:latin typeface="Calibri" panose="020F0502020204030204" pitchFamily="34" charset="0"/>
              </a:rPr>
              <a:pPr/>
              <a:t>22</a:t>
            </a:fld>
            <a:endParaRPr lang="en-US" altLang="en-US">
              <a:latin typeface="Calibri" panose="020F0502020204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D4C5AB6-40A0-4B5C-80B6-C4092073FE2B}" type="slidenum">
              <a:rPr lang="en-US" altLang="en-US">
                <a:latin typeface="Calibri" panose="020F0502020204030204" pitchFamily="34" charset="0"/>
              </a:rPr>
              <a:pPr/>
              <a:t>23</a:t>
            </a:fld>
            <a:endParaRPr lang="en-US" altLang="en-US">
              <a:latin typeface="Calibri" panose="020F0502020204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CF9C004-D8D6-4227-B33F-A49ED75695E0}" type="slidenum">
              <a:rPr lang="en-US" altLang="en-US">
                <a:latin typeface="Calibri" panose="020F0502020204030204" pitchFamily="34" charset="0"/>
              </a:rPr>
              <a:pPr/>
              <a:t>25</a:t>
            </a:fld>
            <a:endParaRPr lang="en-US" altLang="en-US">
              <a:latin typeface="Calibri" panose="020F0502020204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B3014A1-F873-4EFC-A427-BC6F8B1FFD46}" type="slidenum">
              <a:rPr lang="en-US" altLang="en-US">
                <a:latin typeface="Calibri" panose="020F0502020204030204" pitchFamily="34" charset="0"/>
              </a:rPr>
              <a:pPr/>
              <a:t>26</a:t>
            </a:fld>
            <a:endParaRPr lang="en-US"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4D0C67D-09B2-41A4-BB10-FEDD850A39FF}" type="slidenum">
              <a:rPr lang="en-US" altLang="en-US">
                <a:latin typeface="Calibri" panose="020F0502020204030204" pitchFamily="34" charset="0"/>
              </a:rPr>
              <a:pPr/>
              <a:t>3</a:t>
            </a:fld>
            <a:endParaRPr lang="en-US" altLang="en-US">
              <a:latin typeface="Calibri" panose="020F0502020204030204" pitchFamily="34" charset="0"/>
            </a:endParaRPr>
          </a:p>
        </p:txBody>
      </p:sp>
    </p:spTree>
    <p:extLst>
      <p:ext uri="{BB962C8B-B14F-4D97-AF65-F5344CB8AC3E}">
        <p14:creationId xmlns:p14="http://schemas.microsoft.com/office/powerpoint/2010/main" val="259651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B0A7DB0-62E4-4F6D-9D80-36BDD6E18512}" type="slidenum">
              <a:rPr lang="en-US" altLang="en-US">
                <a:latin typeface="Calibri" panose="020F0502020204030204" pitchFamily="34" charset="0"/>
              </a:rPr>
              <a:pPr/>
              <a:t>4</a:t>
            </a:fld>
            <a:endParaRPr lang="en-US"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B0A7DB0-62E4-4F6D-9D80-36BDD6E18512}" type="slidenum">
              <a:rPr lang="en-US" altLang="en-US">
                <a:latin typeface="Calibri" panose="020F0502020204030204" pitchFamily="34" charset="0"/>
              </a:rPr>
              <a:pPr/>
              <a:t>5</a:t>
            </a:fld>
            <a:endParaRPr lang="en-US" altLang="en-US">
              <a:latin typeface="Calibri" panose="020F0502020204030204" pitchFamily="34" charset="0"/>
            </a:endParaRPr>
          </a:p>
        </p:txBody>
      </p:sp>
    </p:spTree>
    <p:extLst>
      <p:ext uri="{BB962C8B-B14F-4D97-AF65-F5344CB8AC3E}">
        <p14:creationId xmlns:p14="http://schemas.microsoft.com/office/powerpoint/2010/main" val="521091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A64D935-ADC7-4112-B781-747EB4819710}" type="slidenum">
              <a:rPr lang="en-US" altLang="en-US">
                <a:latin typeface="Calibri" panose="020F0502020204030204" pitchFamily="34" charset="0"/>
              </a:rPr>
              <a:pPr/>
              <a:t>6</a:t>
            </a:fld>
            <a:endParaRPr lang="en-US"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a:t>Components of a job description:</a:t>
            </a:r>
          </a:p>
          <a:p>
            <a:endParaRPr lang="en-US" altLang="en-US"/>
          </a:p>
          <a:p>
            <a:r>
              <a:rPr lang="en-US" altLang="en-US"/>
              <a:t>Selling points for the job</a:t>
            </a:r>
          </a:p>
          <a:p>
            <a:r>
              <a:rPr lang="en-US" altLang="en-US"/>
              <a:t>	Call Schedule if a positive selling point</a:t>
            </a:r>
          </a:p>
          <a:p>
            <a:r>
              <a:rPr lang="en-US" altLang="en-US"/>
              <a:t>	Info about practice (how many physicians, etc.)</a:t>
            </a:r>
          </a:p>
          <a:p>
            <a:r>
              <a:rPr lang="en-US" altLang="en-US"/>
              <a:t>	Service population</a:t>
            </a:r>
          </a:p>
          <a:p>
            <a:r>
              <a:rPr lang="en-US" altLang="en-US"/>
              <a:t>	Position requirements</a:t>
            </a:r>
          </a:p>
          <a:p>
            <a:endParaRPr lang="en-US" altLang="en-US"/>
          </a:p>
          <a:p>
            <a:r>
              <a:rPr lang="en-US" altLang="en-US"/>
              <a:t>These are some of the components that we all know are important to job descriptions – Location, Job Title, etc.  Sometimes the Call Schedule isn’t the best in the world.  Other times the benefits that are offered with the position outweigh the lack of compensation.  Or the work / life balance of the location adding with the potential for a doctor to move home can make up for a shortage of benefits.   </a:t>
            </a:r>
          </a:p>
          <a:p>
            <a:pPr eaLnBrk="1" hangingPunct="1">
              <a:spcBef>
                <a:spcPct val="0"/>
              </a:spcBef>
            </a:pPr>
            <a:endParaRPr lang="en-US" altLang="en-US"/>
          </a:p>
          <a:p>
            <a:pPr eaLnBrk="1" hangingPunct="1">
              <a:spcBef>
                <a:spcPct val="0"/>
              </a:spcBef>
            </a:pPr>
            <a:r>
              <a:rPr lang="en-US" altLang="en-US"/>
              <a:t>The strongest selling points are what you will utilize for your …. Title. </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1722220-5E45-4D49-A802-3CC899059ACA}" type="slidenum">
              <a:rPr lang="en-US" altLang="en-US">
                <a:latin typeface="Calibri" panose="020F0502020204030204" pitchFamily="34" charset="0"/>
              </a:rPr>
              <a:pPr/>
              <a:t>7</a:t>
            </a:fld>
            <a:endParaRPr lang="en-US"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a:t>Attention Grabbers:</a:t>
            </a:r>
          </a:p>
          <a:p>
            <a:endParaRPr lang="en-US" altLang="en-US"/>
          </a:p>
          <a:p>
            <a:r>
              <a:rPr lang="en-US" altLang="en-US"/>
              <a:t>Title</a:t>
            </a:r>
          </a:p>
          <a:p>
            <a:pPr lvl="1"/>
            <a:r>
              <a:rPr lang="en-US" altLang="en-US"/>
              <a:t>Location, specialty, compensation if above average or other attention grabbing feature</a:t>
            </a:r>
          </a:p>
          <a:p>
            <a:pPr lvl="1"/>
            <a:endParaRPr lang="en-US" altLang="en-US"/>
          </a:p>
          <a:p>
            <a:pPr lvl="1"/>
            <a:r>
              <a:rPr lang="en-US" altLang="en-US"/>
              <a:t>Specialty only included for descriptors: </a:t>
            </a:r>
          </a:p>
          <a:p>
            <a:pPr lvl="1"/>
            <a:endParaRPr lang="en-US" altLang="en-US"/>
          </a:p>
          <a:p>
            <a:pPr lvl="1"/>
            <a:r>
              <a:rPr lang="en-US" altLang="en-US"/>
              <a:t>	Outpatient Only</a:t>
            </a:r>
          </a:p>
          <a:p>
            <a:pPr lvl="1"/>
            <a:r>
              <a:rPr lang="en-US" altLang="en-US"/>
              <a:t>	Traditional</a:t>
            </a:r>
          </a:p>
          <a:p>
            <a:pPr lvl="1"/>
            <a:r>
              <a:rPr lang="en-US" altLang="en-US"/>
              <a:t>	General </a:t>
            </a:r>
          </a:p>
          <a:p>
            <a:pPr lvl="1"/>
            <a:r>
              <a:rPr lang="en-US" altLang="en-US"/>
              <a:t>	Invasive</a:t>
            </a:r>
          </a:p>
          <a:p>
            <a:pPr lvl="1"/>
            <a:endParaRPr lang="en-US" altLang="en-US"/>
          </a:p>
          <a:p>
            <a:pPr lvl="1"/>
            <a:r>
              <a:rPr lang="en-US" altLang="en-US"/>
              <a:t>Not all job boards have all the subspecialties available so you will want to keep that in mind for very specialized positions.</a:t>
            </a:r>
          </a:p>
          <a:p>
            <a:pPr lvl="1"/>
            <a:endParaRPr lang="en-US" altLang="en-US"/>
          </a:p>
          <a:p>
            <a:pPr lvl="1"/>
            <a:endParaRPr lang="en-US" altLang="en-US"/>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0BECB77-F636-4152-AE8C-092E3D9B51AF}" type="slidenum">
              <a:rPr lang="en-US" altLang="en-US">
                <a:latin typeface="Calibri" panose="020F0502020204030204" pitchFamily="34" charset="0"/>
              </a:rPr>
              <a:pPr/>
              <a:t>8</a:t>
            </a:fld>
            <a:endParaRPr lang="en-US" altLang="en-US">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xfrm>
            <a:off x="701675" y="4416425"/>
            <a:ext cx="5607050" cy="4422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List items that will grab the doctors attention first</a:t>
            </a:r>
          </a:p>
          <a:p>
            <a:pPr lvl="1"/>
            <a:r>
              <a:rPr lang="en-US" altLang="en-US"/>
              <a:t>Compensation and Benefits (these terms are not interchangeable)</a:t>
            </a:r>
          </a:p>
          <a:p>
            <a:pPr lvl="1"/>
            <a:r>
              <a:rPr lang="en-US" altLang="en-US"/>
              <a:t>Loan Repayment	Location</a:t>
            </a:r>
          </a:p>
          <a:p>
            <a:pPr lvl="1"/>
            <a:r>
              <a:rPr lang="en-US" altLang="en-US"/>
              <a:t>Call Schedule	Referral base </a:t>
            </a:r>
          </a:p>
          <a:p>
            <a:endParaRPr lang="en-US" altLang="en-US" sz="400"/>
          </a:p>
          <a:p>
            <a:r>
              <a:rPr lang="en-US" altLang="en-US"/>
              <a:t>Secondary: Important, but not what is going to get the physician to necessarily pick up the phone. </a:t>
            </a:r>
          </a:p>
          <a:p>
            <a:endParaRPr lang="en-US" altLang="en-US" sz="400"/>
          </a:p>
          <a:p>
            <a:r>
              <a:rPr lang="en-US" altLang="en-US"/>
              <a:t>List position requirements (what you are looking for in a physician) after selling the position to the doctor</a:t>
            </a:r>
          </a:p>
          <a:p>
            <a:pPr lvl="1"/>
            <a:r>
              <a:rPr lang="en-US" altLang="en-US"/>
              <a:t>Board Certification	Years of experience	State Licensure</a:t>
            </a:r>
          </a:p>
          <a:p>
            <a:pPr eaLnBrk="1" hangingPunct="1">
              <a:spcBef>
                <a:spcPct val="0"/>
              </a:spcBef>
            </a:pPr>
            <a:endParaRPr lang="en-US" altLang="en-US" sz="400"/>
          </a:p>
          <a:p>
            <a:pPr eaLnBrk="1" hangingPunct="1">
              <a:spcBef>
                <a:spcPct val="0"/>
              </a:spcBef>
            </a:pPr>
            <a:r>
              <a:rPr lang="en-US" altLang="en-US"/>
              <a:t>Practice Information</a:t>
            </a:r>
          </a:p>
          <a:p>
            <a:pPr eaLnBrk="1" hangingPunct="1">
              <a:spcBef>
                <a:spcPct val="0"/>
              </a:spcBef>
            </a:pPr>
            <a:r>
              <a:rPr lang="en-US" altLang="en-US"/>
              <a:t>          Number of Physicians	          Support staff	Special equipment</a:t>
            </a:r>
          </a:p>
          <a:p>
            <a:pPr eaLnBrk="1" hangingPunct="1">
              <a:spcBef>
                <a:spcPct val="0"/>
              </a:spcBef>
            </a:pPr>
            <a:endParaRPr lang="en-US" altLang="en-US" sz="400"/>
          </a:p>
          <a:p>
            <a:pPr eaLnBrk="1" hangingPunct="1">
              <a:spcBef>
                <a:spcPct val="0"/>
              </a:spcBef>
            </a:pPr>
            <a:r>
              <a:rPr lang="en-US" altLang="en-US"/>
              <a:t>Community Description</a:t>
            </a:r>
          </a:p>
          <a:p>
            <a:pPr eaLnBrk="1" hangingPunct="1">
              <a:spcBef>
                <a:spcPct val="0"/>
              </a:spcBef>
            </a:pPr>
            <a:r>
              <a:rPr lang="en-US" altLang="en-US"/>
              <a:t>          Amenities	Local attractions	Cost of living	</a:t>
            </a:r>
          </a:p>
          <a:p>
            <a:pPr eaLnBrk="1" hangingPunct="1">
              <a:spcBef>
                <a:spcPct val="0"/>
              </a:spcBef>
            </a:pPr>
            <a:r>
              <a:rPr lang="en-US" altLang="en-US"/>
              <a:t>          Housing		School ratings</a:t>
            </a:r>
          </a:p>
          <a:p>
            <a:pPr eaLnBrk="1" hangingPunct="1">
              <a:spcBef>
                <a:spcPct val="0"/>
              </a:spcBef>
            </a:pPr>
            <a:endParaRPr lang="en-US" altLang="en-US" sz="400"/>
          </a:p>
          <a:p>
            <a:pPr eaLnBrk="1" hangingPunct="1">
              <a:spcBef>
                <a:spcPct val="0"/>
              </a:spcBef>
            </a:pPr>
            <a:r>
              <a:rPr lang="en-US" altLang="en-US"/>
              <a:t>I spoke with an acquaintance who told me he doesn’t include comp and benefits because they are all negotiable and he considers it fluff for a job description. </a:t>
            </a:r>
          </a:p>
          <a:p>
            <a:pPr eaLnBrk="1" hangingPunct="1">
              <a:spcBef>
                <a:spcPct val="0"/>
              </a:spcBef>
            </a:pPr>
            <a:endParaRPr lang="en-US" altLang="en-US" sz="400"/>
          </a:p>
          <a:p>
            <a:pPr eaLnBrk="1" hangingPunct="1">
              <a:spcBef>
                <a:spcPct val="0"/>
              </a:spcBef>
            </a:pPr>
            <a:r>
              <a:rPr lang="en-US" altLang="en-US"/>
              <a:t>But we need to look at our candidates and what draws their attention and the interest. With that in mind, I’m going to pass off to Bill to share with you all the what physicians are interested in…</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29F9E8D-88D9-4C49-AB30-B973291EE339}" type="slidenum">
              <a:rPr lang="en-US" altLang="en-US">
                <a:latin typeface="Calibri" panose="020F0502020204030204" pitchFamily="34" charset="0"/>
              </a:rPr>
              <a:pPr/>
              <a:t>9</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ctr"/>
          <a:lstStyle>
            <a:lvl1pPr>
              <a:defRPr sz="3200">
                <a:latin typeface="Candara" pitchFamily="34" charset="0"/>
              </a:defRPr>
            </a:lvl1pPr>
          </a:lstStyle>
          <a:p>
            <a:r>
              <a:rPr lang="en-US" dirty="0"/>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Corbel" pitchFamily="34" charset="0"/>
              </a:defRPr>
            </a:lvl1pPr>
            <a:lvl2pPr>
              <a:defRPr>
                <a:latin typeface="Corbel" pitchFamily="34" charset="0"/>
              </a:defRPr>
            </a:lvl2pPr>
            <a:lvl3pPr>
              <a:defRPr>
                <a:latin typeface="Corbel" pitchFamily="34" charset="0"/>
              </a:defRPr>
            </a:lvl3pPr>
            <a:lvl4pPr>
              <a:defRPr>
                <a:latin typeface="Corbel" pitchFamily="34" charset="0"/>
              </a:defRPr>
            </a:lvl4pPr>
            <a:lvl5pPr>
              <a:defRPr>
                <a:latin typeface="Corbe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63578699"/>
      </p:ext>
    </p:extLst>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3DA01BB0-08B1-48A2-B578-31A87DBC5123}" type="datetimeFigureOut">
              <a:rPr lang="en-US"/>
              <a:pPr>
                <a:defRPr/>
              </a:pPr>
              <a:t>9/27/2016</a:t>
            </a:fld>
            <a:endParaRPr lang="en-US" dirty="0"/>
          </a:p>
        </p:txBody>
      </p:sp>
      <p:sp>
        <p:nvSpPr>
          <p:cNvPr id="7"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8"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DB8BAD0A-19D7-4C78-BA0A-FF2228077C9E}" type="slidenum">
              <a:rPr lang="en-US" altLang="en-US"/>
              <a:pPr>
                <a:defRPr/>
              </a:pPr>
              <a:t>‹#›</a:t>
            </a:fld>
            <a:endParaRPr lang="en-US" altLang="en-US"/>
          </a:p>
        </p:txBody>
      </p:sp>
    </p:spTree>
    <p:extLst>
      <p:ext uri="{BB962C8B-B14F-4D97-AF65-F5344CB8AC3E}">
        <p14:creationId xmlns:p14="http://schemas.microsoft.com/office/powerpoint/2010/main" val="2451711252"/>
      </p:ext>
    </p:extLst>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92B5172B-0B54-423D-A13A-D1BBA2BB8FA2}" type="datetimeFigureOut">
              <a:rPr lang="en-US"/>
              <a:pPr>
                <a:defRPr/>
              </a:pPr>
              <a:t>9/27/2016</a:t>
            </a:fld>
            <a:endParaRPr lang="en-US" dirty="0"/>
          </a:p>
        </p:txBody>
      </p:sp>
      <p:sp>
        <p:nvSpPr>
          <p:cNvPr id="7"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8"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99279FC1-7B80-463C-8E41-65E33935C97B}" type="slidenum">
              <a:rPr lang="en-US" altLang="en-US"/>
              <a:pPr>
                <a:defRPr/>
              </a:pPr>
              <a:t>‹#›</a:t>
            </a:fld>
            <a:endParaRPr lang="en-US" altLang="en-US"/>
          </a:p>
        </p:txBody>
      </p:sp>
    </p:spTree>
    <p:extLst>
      <p:ext uri="{BB962C8B-B14F-4D97-AF65-F5344CB8AC3E}">
        <p14:creationId xmlns:p14="http://schemas.microsoft.com/office/powerpoint/2010/main" val="1990193666"/>
      </p:ext>
    </p:extLst>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nchor="ctr"/>
          <a:lstStyle>
            <a:lvl1pPr>
              <a:defRPr>
                <a:latin typeface="Candara"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nchor="ctr"/>
          <a:lstStyle>
            <a:lvl1pPr marL="0" indent="0" algn="ctr">
              <a:buNone/>
              <a:defRPr>
                <a:solidFill>
                  <a:schemeClr val="tx1">
                    <a:tint val="75000"/>
                  </a:schemeClr>
                </a:solidFill>
                <a:latin typeface="Corbe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2100675285"/>
      </p:ext>
    </p:extLst>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Date Placeholder 3"/>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26AA88D5-ACBE-4285-A98F-04485F731196}" type="datetimeFigureOut">
              <a:rPr lang="en-US"/>
              <a:pPr>
                <a:defRPr/>
              </a:pPr>
              <a:t>9/27/2016</a:t>
            </a:fld>
            <a:endParaRPr lang="en-US" dirty="0"/>
          </a:p>
        </p:txBody>
      </p:sp>
      <p:sp>
        <p:nvSpPr>
          <p:cNvPr id="7"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8"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CFC64DE0-6537-4CE4-A344-3825AC26D6B9}" type="slidenum">
              <a:rPr lang="en-US" altLang="en-US"/>
              <a:pPr>
                <a:defRPr/>
              </a:pPr>
              <a:t>‹#›</a:t>
            </a:fld>
            <a:endParaRPr lang="en-US" altLang="en-US"/>
          </a:p>
        </p:txBody>
      </p:sp>
    </p:spTree>
    <p:extLst>
      <p:ext uri="{BB962C8B-B14F-4D97-AF65-F5344CB8AC3E}">
        <p14:creationId xmlns:p14="http://schemas.microsoft.com/office/powerpoint/2010/main" val="1147403731"/>
      </p:ext>
    </p:extLst>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26ED4252-50A3-4418-9352-16E635352618}" type="datetimeFigureOut">
              <a:rPr lang="en-US"/>
              <a:pPr>
                <a:defRPr/>
              </a:pPr>
              <a:t>9/27/2016</a:t>
            </a:fld>
            <a:endParaRPr lang="en-US" dirty="0"/>
          </a:p>
        </p:txBody>
      </p:sp>
      <p:sp>
        <p:nvSpPr>
          <p:cNvPr id="8"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9"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7A01F28C-393B-46FD-8669-D3FF55101147}" type="slidenum">
              <a:rPr lang="en-US" altLang="en-US"/>
              <a:pPr>
                <a:defRPr/>
              </a:pPr>
              <a:t>‹#›</a:t>
            </a:fld>
            <a:endParaRPr lang="en-US" altLang="en-US"/>
          </a:p>
        </p:txBody>
      </p:sp>
    </p:spTree>
    <p:extLst>
      <p:ext uri="{BB962C8B-B14F-4D97-AF65-F5344CB8AC3E}">
        <p14:creationId xmlns:p14="http://schemas.microsoft.com/office/powerpoint/2010/main" val="386336166"/>
      </p:ext>
    </p:extLst>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6"/>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8D17B348-F847-44C7-9460-780067AF5DC9}" type="datetimeFigureOut">
              <a:rPr lang="en-US"/>
              <a:pPr>
                <a:defRPr/>
              </a:pPr>
              <a:t>9/27/2016</a:t>
            </a:fld>
            <a:endParaRPr lang="en-US" dirty="0"/>
          </a:p>
        </p:txBody>
      </p:sp>
      <p:sp>
        <p:nvSpPr>
          <p:cNvPr id="10" name="Footer Placeholder 7"/>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11"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D58C78A2-0912-4DBF-B285-D15C3EAE923E}" type="slidenum">
              <a:rPr lang="en-US" altLang="en-US"/>
              <a:pPr>
                <a:defRPr/>
              </a:pPr>
              <a:t>‹#›</a:t>
            </a:fld>
            <a:endParaRPr lang="en-US" altLang="en-US"/>
          </a:p>
        </p:txBody>
      </p:sp>
    </p:spTree>
    <p:extLst>
      <p:ext uri="{BB962C8B-B14F-4D97-AF65-F5344CB8AC3E}">
        <p14:creationId xmlns:p14="http://schemas.microsoft.com/office/powerpoint/2010/main" val="1724542423"/>
      </p:ext>
    </p:extLst>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ctr"/>
          <a:lstStyle>
            <a:lvl1pPr>
              <a:defRPr>
                <a:latin typeface="Candara" pitchFamily="34" charset="0"/>
                <a:ea typeface="Cambria Math" pitchFamily="18" charset="0"/>
              </a:defRPr>
            </a:lvl1pPr>
          </a:lstStyle>
          <a:p>
            <a:r>
              <a:rPr lang="en-US"/>
              <a:t>Click to edit Master title style</a:t>
            </a:r>
          </a:p>
        </p:txBody>
      </p:sp>
      <p:sp>
        <p:nvSpPr>
          <p:cNvPr id="5" name="Date Placeholder 2"/>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5D07D306-BAC8-41CB-8E1F-536B48D4C745}" type="datetimeFigureOut">
              <a:rPr lang="en-US"/>
              <a:pPr>
                <a:defRPr/>
              </a:pPr>
              <a:t>9/27/2016</a:t>
            </a:fld>
            <a:endParaRPr lang="en-US" dirty="0"/>
          </a:p>
        </p:txBody>
      </p:sp>
      <p:sp>
        <p:nvSpPr>
          <p:cNvPr id="6" name="Footer Placeholder 3"/>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7"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A4ACF287-59C2-403E-A336-2BFB0A1289F5}" type="slidenum">
              <a:rPr lang="en-US" altLang="en-US"/>
              <a:pPr>
                <a:defRPr/>
              </a:pPr>
              <a:t>‹#›</a:t>
            </a:fld>
            <a:endParaRPr lang="en-US" altLang="en-US"/>
          </a:p>
        </p:txBody>
      </p:sp>
    </p:spTree>
    <p:extLst>
      <p:ext uri="{BB962C8B-B14F-4D97-AF65-F5344CB8AC3E}">
        <p14:creationId xmlns:p14="http://schemas.microsoft.com/office/powerpoint/2010/main" val="2335319575"/>
      </p:ext>
    </p:extLst>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EBFE6026-6810-4D0E-BDCB-9F177C1D11FE}" type="datetimeFigureOut">
              <a:rPr lang="en-US"/>
              <a:pPr>
                <a:defRPr/>
              </a:pPr>
              <a:t>9/27/2016</a:t>
            </a:fld>
            <a:endParaRPr lang="en-US" dirty="0"/>
          </a:p>
        </p:txBody>
      </p:sp>
      <p:sp>
        <p:nvSpPr>
          <p:cNvPr id="5" name="Footer Placeholder 2"/>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6"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DA10A162-13D8-4544-A114-ECA2602C13B5}" type="slidenum">
              <a:rPr lang="en-US" altLang="en-US"/>
              <a:pPr>
                <a:defRPr/>
              </a:pPr>
              <a:t>‹#›</a:t>
            </a:fld>
            <a:endParaRPr lang="en-US" altLang="en-US"/>
          </a:p>
        </p:txBody>
      </p:sp>
    </p:spTree>
    <p:extLst>
      <p:ext uri="{BB962C8B-B14F-4D97-AF65-F5344CB8AC3E}">
        <p14:creationId xmlns:p14="http://schemas.microsoft.com/office/powerpoint/2010/main" val="1494676103"/>
      </p:ext>
    </p:extLst>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950FA61D-02DA-4B74-90DB-D2C63B60161D}" type="datetimeFigureOut">
              <a:rPr lang="en-US"/>
              <a:pPr>
                <a:defRPr/>
              </a:pPr>
              <a:t>9/27/2016</a:t>
            </a:fld>
            <a:endParaRPr lang="en-US" dirty="0"/>
          </a:p>
        </p:txBody>
      </p:sp>
      <p:sp>
        <p:nvSpPr>
          <p:cNvPr id="8"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9"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E5D3CE05-40C4-442F-B73C-0CF48BBAF682}" type="slidenum">
              <a:rPr lang="en-US" altLang="en-US"/>
              <a:pPr>
                <a:defRPr/>
              </a:pPr>
              <a:t>‹#›</a:t>
            </a:fld>
            <a:endParaRPr lang="en-US" altLang="en-US"/>
          </a:p>
        </p:txBody>
      </p:sp>
    </p:spTree>
    <p:extLst>
      <p:ext uri="{BB962C8B-B14F-4D97-AF65-F5344CB8AC3E}">
        <p14:creationId xmlns:p14="http://schemas.microsoft.com/office/powerpoint/2010/main" val="1368102747"/>
      </p:ext>
    </p:extLst>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91D86213-68BD-414A-A407-9436F3822C7F}" type="datetimeFigureOut">
              <a:rPr lang="en-US"/>
              <a:pPr>
                <a:defRPr/>
              </a:pPr>
              <a:t>9/27/2016</a:t>
            </a:fld>
            <a:endParaRPr lang="en-US" dirty="0"/>
          </a:p>
        </p:txBody>
      </p:sp>
      <p:sp>
        <p:nvSpPr>
          <p:cNvPr id="8"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9"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9B131128-1521-480E-AEF5-2C55C275D972}" type="slidenum">
              <a:rPr lang="en-US" altLang="en-US"/>
              <a:pPr>
                <a:defRPr/>
              </a:pPr>
              <a:t>‹#›</a:t>
            </a:fld>
            <a:endParaRPr lang="en-US" altLang="en-US"/>
          </a:p>
        </p:txBody>
      </p:sp>
    </p:spTree>
    <p:extLst>
      <p:ext uri="{BB962C8B-B14F-4D97-AF65-F5344CB8AC3E}">
        <p14:creationId xmlns:p14="http://schemas.microsoft.com/office/powerpoint/2010/main" val="685106622"/>
      </p:ext>
    </p:extLst>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Lst>
  <p:transition spd="med">
    <p:wipe dir="d"/>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vmlDrawing" Target="../drawings/vmlDrawing4.vml"/><Relationship Id="rId5" Type="http://schemas.openxmlformats.org/officeDocument/2006/relationships/image" Target="../media/image5.emf"/><Relationship Id="rId4" Type="http://schemas.openxmlformats.org/officeDocument/2006/relationships/oleObject" Target="../embeddings/oleObject4.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vmlDrawing" Target="../drawings/vmlDrawing5.vml"/><Relationship Id="rId5" Type="http://schemas.openxmlformats.org/officeDocument/2006/relationships/image" Target="../media/image6.emf"/><Relationship Id="rId4" Type="http://schemas.openxmlformats.org/officeDocument/2006/relationships/oleObject" Target="../embeddings/oleObject5.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image" Target="../media/image8.emf"/><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oleObject" Target="../embeddings/oleObject7.bin"/><Relationship Id="rId5" Type="http://schemas.openxmlformats.org/officeDocument/2006/relationships/image" Target="../media/image7.emf"/><Relationship Id="rId4" Type="http://schemas.openxmlformats.org/officeDocument/2006/relationships/oleObject" Target="../embeddings/oleObject6.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xml"/><Relationship Id="rId1" Type="http://schemas.openxmlformats.org/officeDocument/2006/relationships/vmlDrawing" Target="../drawings/vmlDrawing7.vml"/><Relationship Id="rId5" Type="http://schemas.openxmlformats.org/officeDocument/2006/relationships/image" Target="../media/image9.emf"/><Relationship Id="rId4" Type="http://schemas.openxmlformats.org/officeDocument/2006/relationships/oleObject" Target="../embeddings/oleObject8.bin"/></Relationships>
</file>

<file path=ppt/slides/_rels/slide2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2"/>
          <p:cNvSpPr>
            <a:spLocks noGrp="1"/>
          </p:cNvSpPr>
          <p:nvPr>
            <p:ph type="ctrTitle"/>
          </p:nvPr>
        </p:nvSpPr>
        <p:spPr bwMode="auto">
          <a:xfrm>
            <a:off x="0" y="2133600"/>
            <a:ext cx="9144000" cy="2289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en-US" sz="4000" dirty="0"/>
              <a:t>Writing and Posting </a:t>
            </a:r>
            <a:br>
              <a:rPr lang="en-US" altLang="en-US" sz="4000" dirty="0"/>
            </a:br>
            <a:r>
              <a:rPr lang="en-US" altLang="en-US" sz="4000" dirty="0"/>
              <a:t>Opportunities for Successful Clinical Recruitment and Retention</a:t>
            </a:r>
          </a:p>
        </p:txBody>
      </p:sp>
    </p:spTree>
  </p:cSld>
  <p:clrMapOvr>
    <a:masterClrMapping/>
  </p:clrMapOvr>
  <p:transition spd="med">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698" name="Content Placeholder 3"/>
          <p:cNvGraphicFramePr>
            <a:graphicFrameLocks/>
          </p:cNvGraphicFramePr>
          <p:nvPr>
            <p:extLst>
              <p:ext uri="{D42A27DB-BD31-4B8C-83A1-F6EECF244321}">
                <p14:modId xmlns:p14="http://schemas.microsoft.com/office/powerpoint/2010/main" val="664462449"/>
              </p:ext>
            </p:extLst>
          </p:nvPr>
        </p:nvGraphicFramePr>
        <p:xfrm>
          <a:off x="406400" y="1066800"/>
          <a:ext cx="7569200" cy="4627563"/>
        </p:xfrm>
        <a:graphic>
          <a:graphicData uri="http://schemas.openxmlformats.org/presentationml/2006/ole">
            <mc:AlternateContent xmlns:mc="http://schemas.openxmlformats.org/markup-compatibility/2006">
              <mc:Choice xmlns:v="urn:schemas-microsoft-com:vml" Requires="v">
                <p:oleObj spid="_x0000_s29730" r:id="rId4" imgW="7565792" imgH="4627265" progId="Excel.Chart.8">
                  <p:embed/>
                </p:oleObj>
              </mc:Choice>
              <mc:Fallback>
                <p:oleObj r:id="rId4" imgW="7565792" imgH="4627265" progId="Excel.Chart.8">
                  <p:embed/>
                  <p:pic>
                    <p:nvPicPr>
                      <p:cNvPr id="0" name="Content Placeholder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400" y="1066800"/>
                        <a:ext cx="7569200" cy="462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9699" name="TextBox 4"/>
          <p:cNvSpPr txBox="1">
            <a:spLocks noChangeArrowheads="1"/>
          </p:cNvSpPr>
          <p:nvPr/>
        </p:nvSpPr>
        <p:spPr bwMode="auto">
          <a:xfrm>
            <a:off x="211138" y="5681990"/>
            <a:ext cx="893286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100" dirty="0">
                <a:latin typeface="Calibri" panose="020F0502020204030204" pitchFamily="34" charset="0"/>
              </a:rPr>
              <a:t>Q: When you receive information about a job opportunity, which benefits are most likely to grab and keep your attention? (1=most likely, 6=least likely)</a:t>
            </a:r>
          </a:p>
        </p:txBody>
      </p:sp>
      <p:graphicFrame>
        <p:nvGraphicFramePr>
          <p:cNvPr id="6" name="Table 5"/>
          <p:cNvGraphicFramePr>
            <a:graphicFrameLocks noGrp="1"/>
          </p:cNvGraphicFramePr>
          <p:nvPr>
            <p:extLst>
              <p:ext uri="{D42A27DB-BD31-4B8C-83A1-F6EECF244321}">
                <p14:modId xmlns:p14="http://schemas.microsoft.com/office/powerpoint/2010/main" val="1996483222"/>
              </p:ext>
            </p:extLst>
          </p:nvPr>
        </p:nvGraphicFramePr>
        <p:xfrm>
          <a:off x="7696200" y="1117600"/>
          <a:ext cx="762000" cy="4122736"/>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val="20000"/>
                    </a:ext>
                  </a:extLst>
                </a:gridCol>
              </a:tblGrid>
              <a:tr h="457192">
                <a:tc>
                  <a:txBody>
                    <a:bodyPr/>
                    <a:lstStyle/>
                    <a:p>
                      <a:pPr algn="ctr"/>
                      <a:r>
                        <a:rPr lang="en-US" sz="1200" dirty="0">
                          <a:solidFill>
                            <a:schemeClr val="tx1"/>
                          </a:solidFill>
                        </a:rPr>
                        <a:t>Top 2 Box</a:t>
                      </a:r>
                    </a:p>
                  </a:txBody>
                  <a:tcPr marT="45716" marB="45716">
                    <a:solidFill>
                      <a:schemeClr val="tx2">
                        <a:lumMod val="20000"/>
                        <a:lumOff val="80000"/>
                      </a:schemeClr>
                    </a:solidFill>
                  </a:tcPr>
                </a:tc>
                <a:extLst>
                  <a:ext uri="{0D108BD9-81ED-4DB2-BD59-A6C34878D82A}">
                    <a16:rowId xmlns:a16="http://schemas.microsoft.com/office/drawing/2014/main" val="10000"/>
                  </a:ext>
                </a:extLst>
              </a:tr>
              <a:tr h="458193">
                <a:tc>
                  <a:txBody>
                    <a:bodyPr/>
                    <a:lstStyle/>
                    <a:p>
                      <a:pPr algn="ctr"/>
                      <a:r>
                        <a:rPr lang="en-US" sz="2400" b="1" dirty="0"/>
                        <a:t>92%</a:t>
                      </a:r>
                    </a:p>
                  </a:txBody>
                  <a:tcPr marT="45716" marB="45716" anchor="ctr">
                    <a:solidFill>
                      <a:schemeClr val="tx2">
                        <a:lumMod val="20000"/>
                        <a:lumOff val="80000"/>
                      </a:schemeClr>
                    </a:solidFill>
                  </a:tcPr>
                </a:tc>
                <a:extLst>
                  <a:ext uri="{0D108BD9-81ED-4DB2-BD59-A6C34878D82A}">
                    <a16:rowId xmlns:a16="http://schemas.microsoft.com/office/drawing/2014/main" val="10001"/>
                  </a:ext>
                </a:extLst>
              </a:tr>
              <a:tr h="458193">
                <a:tc>
                  <a:txBody>
                    <a:bodyPr/>
                    <a:lstStyle/>
                    <a:p>
                      <a:pPr algn="ctr"/>
                      <a:r>
                        <a:rPr lang="en-US" sz="1400" b="1" dirty="0"/>
                        <a:t>80%</a:t>
                      </a:r>
                    </a:p>
                  </a:txBody>
                  <a:tcPr marT="45716" marB="45716" anchor="ctr">
                    <a:solidFill>
                      <a:schemeClr val="tx2">
                        <a:lumMod val="20000"/>
                        <a:lumOff val="80000"/>
                      </a:schemeClr>
                    </a:solidFill>
                  </a:tcPr>
                </a:tc>
                <a:extLst>
                  <a:ext uri="{0D108BD9-81ED-4DB2-BD59-A6C34878D82A}">
                    <a16:rowId xmlns:a16="http://schemas.microsoft.com/office/drawing/2014/main" val="10002"/>
                  </a:ext>
                </a:extLst>
              </a:tr>
              <a:tr h="458193">
                <a:tc>
                  <a:txBody>
                    <a:bodyPr/>
                    <a:lstStyle/>
                    <a:p>
                      <a:pPr algn="ctr"/>
                      <a:r>
                        <a:rPr lang="en-US" sz="1400" b="1" dirty="0"/>
                        <a:t>73%</a:t>
                      </a:r>
                    </a:p>
                  </a:txBody>
                  <a:tcPr marT="45716" marB="45716" anchor="ctr">
                    <a:solidFill>
                      <a:schemeClr val="tx2">
                        <a:lumMod val="20000"/>
                        <a:lumOff val="80000"/>
                      </a:schemeClr>
                    </a:solidFill>
                  </a:tcPr>
                </a:tc>
                <a:extLst>
                  <a:ext uri="{0D108BD9-81ED-4DB2-BD59-A6C34878D82A}">
                    <a16:rowId xmlns:a16="http://schemas.microsoft.com/office/drawing/2014/main" val="10003"/>
                  </a:ext>
                </a:extLst>
              </a:tr>
              <a:tr h="458193">
                <a:tc>
                  <a:txBody>
                    <a:bodyPr/>
                    <a:lstStyle/>
                    <a:p>
                      <a:pPr algn="ctr"/>
                      <a:r>
                        <a:rPr lang="en-US" sz="1400" b="1" dirty="0"/>
                        <a:t>72%</a:t>
                      </a:r>
                    </a:p>
                  </a:txBody>
                  <a:tcPr marT="45716" marB="45716" anchor="ctr">
                    <a:solidFill>
                      <a:schemeClr val="tx2">
                        <a:lumMod val="20000"/>
                        <a:lumOff val="80000"/>
                      </a:schemeClr>
                    </a:solidFill>
                  </a:tcPr>
                </a:tc>
                <a:extLst>
                  <a:ext uri="{0D108BD9-81ED-4DB2-BD59-A6C34878D82A}">
                    <a16:rowId xmlns:a16="http://schemas.microsoft.com/office/drawing/2014/main" val="10004"/>
                  </a:ext>
                </a:extLst>
              </a:tr>
              <a:tr h="458193">
                <a:tc>
                  <a:txBody>
                    <a:bodyPr/>
                    <a:lstStyle/>
                    <a:p>
                      <a:pPr algn="ctr"/>
                      <a:r>
                        <a:rPr lang="en-US" sz="1400" b="1" dirty="0"/>
                        <a:t>68%</a:t>
                      </a:r>
                    </a:p>
                  </a:txBody>
                  <a:tcPr marT="45716" marB="45716" anchor="ctr">
                    <a:solidFill>
                      <a:schemeClr val="tx2">
                        <a:lumMod val="20000"/>
                        <a:lumOff val="80000"/>
                      </a:schemeClr>
                    </a:solidFill>
                  </a:tcPr>
                </a:tc>
                <a:extLst>
                  <a:ext uri="{0D108BD9-81ED-4DB2-BD59-A6C34878D82A}">
                    <a16:rowId xmlns:a16="http://schemas.microsoft.com/office/drawing/2014/main" val="10005"/>
                  </a:ext>
                </a:extLst>
              </a:tr>
              <a:tr h="458193">
                <a:tc>
                  <a:txBody>
                    <a:bodyPr/>
                    <a:lstStyle/>
                    <a:p>
                      <a:pPr algn="ctr"/>
                      <a:r>
                        <a:rPr lang="en-US" sz="1400" b="1" dirty="0"/>
                        <a:t>65%</a:t>
                      </a:r>
                    </a:p>
                  </a:txBody>
                  <a:tcPr marT="45716" marB="45716" anchor="ctr">
                    <a:solidFill>
                      <a:schemeClr val="tx2">
                        <a:lumMod val="20000"/>
                        <a:lumOff val="80000"/>
                      </a:schemeClr>
                    </a:solidFill>
                  </a:tcPr>
                </a:tc>
                <a:extLst>
                  <a:ext uri="{0D108BD9-81ED-4DB2-BD59-A6C34878D82A}">
                    <a16:rowId xmlns:a16="http://schemas.microsoft.com/office/drawing/2014/main" val="10006"/>
                  </a:ext>
                </a:extLst>
              </a:tr>
              <a:tr h="458193">
                <a:tc>
                  <a:txBody>
                    <a:bodyPr/>
                    <a:lstStyle/>
                    <a:p>
                      <a:pPr algn="ctr"/>
                      <a:r>
                        <a:rPr lang="en-US" sz="1400" b="1" dirty="0"/>
                        <a:t>56%</a:t>
                      </a:r>
                    </a:p>
                  </a:txBody>
                  <a:tcPr marT="45716" marB="45716" anchor="ctr">
                    <a:solidFill>
                      <a:schemeClr val="tx2">
                        <a:lumMod val="20000"/>
                        <a:lumOff val="80000"/>
                      </a:schemeClr>
                    </a:solidFill>
                  </a:tcPr>
                </a:tc>
                <a:extLst>
                  <a:ext uri="{0D108BD9-81ED-4DB2-BD59-A6C34878D82A}">
                    <a16:rowId xmlns:a16="http://schemas.microsoft.com/office/drawing/2014/main" val="10007"/>
                  </a:ext>
                </a:extLst>
              </a:tr>
              <a:tr h="458193">
                <a:tc>
                  <a:txBody>
                    <a:bodyPr/>
                    <a:lstStyle/>
                    <a:p>
                      <a:pPr algn="ctr"/>
                      <a:r>
                        <a:rPr lang="en-US" sz="1400" b="1" dirty="0"/>
                        <a:t>43%</a:t>
                      </a:r>
                    </a:p>
                  </a:txBody>
                  <a:tcPr marT="45716" marB="45716" anchor="ctr">
                    <a:solidFill>
                      <a:schemeClr val="tx2">
                        <a:lumMod val="20000"/>
                        <a:lumOff val="80000"/>
                      </a:schemeClr>
                    </a:solidFill>
                  </a:tcPr>
                </a:tc>
                <a:extLst>
                  <a:ext uri="{0D108BD9-81ED-4DB2-BD59-A6C34878D82A}">
                    <a16:rowId xmlns:a16="http://schemas.microsoft.com/office/drawing/2014/main" val="10008"/>
                  </a:ext>
                </a:extLst>
              </a:tr>
            </a:tbl>
          </a:graphicData>
        </a:graphic>
      </p:graphicFrame>
      <p:sp>
        <p:nvSpPr>
          <p:cNvPr id="29722" name="TextBox 1"/>
          <p:cNvSpPr txBox="1">
            <a:spLocks noChangeArrowheads="1"/>
          </p:cNvSpPr>
          <p:nvPr/>
        </p:nvSpPr>
        <p:spPr bwMode="auto">
          <a:xfrm>
            <a:off x="211138" y="5522663"/>
            <a:ext cx="914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100" dirty="0">
                <a:latin typeface="Calibri" panose="020F0502020204030204" pitchFamily="34" charset="0"/>
              </a:rPr>
              <a:t>N=243</a:t>
            </a:r>
          </a:p>
        </p:txBody>
      </p:sp>
      <p:sp>
        <p:nvSpPr>
          <p:cNvPr id="8" name="Title 1"/>
          <p:cNvSpPr txBox="1">
            <a:spLocks/>
          </p:cNvSpPr>
          <p:nvPr/>
        </p:nvSpPr>
        <p:spPr>
          <a:xfrm>
            <a:off x="457200" y="274638"/>
            <a:ext cx="8229600" cy="1143000"/>
          </a:xfrm>
          <a:prstGeom prst="rect">
            <a:avLst/>
          </a:prstGeom>
        </p:spPr>
        <p:txBody>
          <a:bodyPr anchor="ctr"/>
          <a:lstStyle/>
          <a:p>
            <a:pPr algn="ctr" eaLnBrk="1" fontAlgn="auto" hangingPunct="1">
              <a:spcAft>
                <a:spcPts val="0"/>
              </a:spcAft>
              <a:defRPr/>
            </a:pPr>
            <a:r>
              <a:rPr lang="en-US" sz="3200" dirty="0">
                <a:latin typeface="Candara" pitchFamily="34" charset="0"/>
                <a:ea typeface="+mj-ea"/>
                <a:cs typeface="+mj-cs"/>
              </a:rPr>
              <a:t>Attracting Attention</a:t>
            </a:r>
          </a:p>
        </p:txBody>
      </p:sp>
    </p:spTree>
  </p:cSld>
  <p:clrMapOvr>
    <a:masterClrMapping/>
  </p:clrMapOvr>
  <p:transition spd="med">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457200" y="274638"/>
            <a:ext cx="8229600" cy="1143000"/>
          </a:xfrm>
          <a:prstGeom prst="rect">
            <a:avLst/>
          </a:prstGeom>
        </p:spPr>
        <p:txBody>
          <a:bodyPr anchor="ctr"/>
          <a:lstStyle/>
          <a:p>
            <a:pPr algn="ctr" eaLnBrk="1" fontAlgn="auto" hangingPunct="1">
              <a:spcAft>
                <a:spcPts val="0"/>
              </a:spcAft>
              <a:defRPr/>
            </a:pPr>
            <a:r>
              <a:rPr lang="en-US" sz="3200" dirty="0">
                <a:latin typeface="Candara" pitchFamily="34" charset="0"/>
                <a:ea typeface="+mj-ea"/>
                <a:cs typeface="+mj-cs"/>
              </a:rPr>
              <a:t>Work Environment</a:t>
            </a:r>
          </a:p>
        </p:txBody>
      </p:sp>
      <p:graphicFrame>
        <p:nvGraphicFramePr>
          <p:cNvPr id="7" name="Content Placeholder 3"/>
          <p:cNvGraphicFramePr>
            <a:graphicFrameLocks/>
          </p:cNvGraphicFramePr>
          <p:nvPr>
            <p:extLst>
              <p:ext uri="{D42A27DB-BD31-4B8C-83A1-F6EECF244321}">
                <p14:modId xmlns:p14="http://schemas.microsoft.com/office/powerpoint/2010/main" val="2307638791"/>
              </p:ext>
            </p:extLst>
          </p:nvPr>
        </p:nvGraphicFramePr>
        <p:xfrm>
          <a:off x="280554" y="1311564"/>
          <a:ext cx="8406245" cy="4114654"/>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280555" y="5343088"/>
            <a:ext cx="8946292" cy="600164"/>
          </a:xfrm>
          <a:prstGeom prst="rect">
            <a:avLst/>
          </a:prstGeom>
          <a:noFill/>
        </p:spPr>
        <p:txBody>
          <a:bodyPr wrap="square" rtlCol="0">
            <a:spAutoFit/>
          </a:bodyPr>
          <a:lstStyle/>
          <a:p>
            <a:r>
              <a:rPr lang="en-US" sz="1100" dirty="0"/>
              <a:t>n=243	</a:t>
            </a:r>
          </a:p>
          <a:p>
            <a:r>
              <a:rPr lang="en-US" sz="1100" dirty="0"/>
              <a:t>Q: If you were receiving information about a job opportunity, what aspects of the work environment are most likely to grab and keep you attention? (1 = most likely, 6 = least likely)</a:t>
            </a:r>
          </a:p>
        </p:txBody>
      </p:sp>
    </p:spTree>
  </p:cSld>
  <p:clrMapOvr>
    <a:masterClrMapping/>
  </p:clrMapOvr>
  <p:transition spd="med">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bwMode="auto">
          <a:xfrm>
            <a:off x="457200" y="1219200"/>
            <a:ext cx="8229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150000"/>
              </a:lnSpc>
              <a:spcBef>
                <a:spcPts val="600"/>
              </a:spcBef>
            </a:pPr>
            <a:r>
              <a:rPr lang="en-US" altLang="en-US" sz="2800" dirty="0">
                <a:latin typeface="Calibri" panose="020F0502020204030204" pitchFamily="34" charset="0"/>
              </a:rPr>
              <a:t>Short paragraphs</a:t>
            </a:r>
          </a:p>
          <a:p>
            <a:pPr eaLnBrk="1" hangingPunct="1">
              <a:lnSpc>
                <a:spcPct val="150000"/>
              </a:lnSpc>
              <a:spcBef>
                <a:spcPts val="600"/>
              </a:spcBef>
            </a:pPr>
            <a:r>
              <a:rPr lang="en-US" altLang="en-US" sz="2800" dirty="0">
                <a:latin typeface="Calibri" panose="020F0502020204030204" pitchFamily="34" charset="0"/>
              </a:rPr>
              <a:t>Bullet points</a:t>
            </a:r>
            <a:endParaRPr lang="en-US" altLang="en-US" sz="1800" dirty="0">
              <a:latin typeface="Calibri" panose="020F0502020204030204" pitchFamily="34" charset="0"/>
            </a:endParaRPr>
          </a:p>
          <a:p>
            <a:pPr eaLnBrk="1" hangingPunct="1">
              <a:lnSpc>
                <a:spcPct val="150000"/>
              </a:lnSpc>
              <a:spcBef>
                <a:spcPts val="600"/>
              </a:spcBef>
            </a:pPr>
            <a:r>
              <a:rPr lang="en-US" altLang="en-US" sz="2800" dirty="0">
                <a:latin typeface="Calibri" panose="020F0502020204030204" pitchFamily="34" charset="0"/>
              </a:rPr>
              <a:t>No ALL CAPS</a:t>
            </a:r>
            <a:endParaRPr lang="en-US" altLang="en-US" sz="1800" dirty="0">
              <a:latin typeface="Calibri" panose="020F0502020204030204" pitchFamily="34" charset="0"/>
            </a:endParaRPr>
          </a:p>
          <a:p>
            <a:pPr eaLnBrk="1" hangingPunct="1">
              <a:lnSpc>
                <a:spcPct val="150000"/>
              </a:lnSpc>
              <a:spcBef>
                <a:spcPts val="600"/>
              </a:spcBef>
            </a:pPr>
            <a:r>
              <a:rPr lang="en-US" altLang="en-US" sz="2800" dirty="0">
                <a:latin typeface="Calibri" panose="020F0502020204030204" pitchFamily="34" charset="0"/>
              </a:rPr>
              <a:t>No excessive punctuation!?!?!?!?!?!?</a:t>
            </a:r>
            <a:endParaRPr lang="en-US" altLang="en-US" sz="1800" dirty="0">
              <a:latin typeface="Calibri" panose="020F0502020204030204" pitchFamily="34" charset="0"/>
            </a:endParaRPr>
          </a:p>
          <a:p>
            <a:pPr eaLnBrk="1" hangingPunct="1">
              <a:lnSpc>
                <a:spcPct val="150000"/>
              </a:lnSpc>
              <a:spcBef>
                <a:spcPts val="600"/>
              </a:spcBef>
            </a:pPr>
            <a:r>
              <a:rPr lang="en-US" altLang="en-US" sz="2800" dirty="0">
                <a:latin typeface="Calibri" panose="020F0502020204030204" pitchFamily="34" charset="0"/>
              </a:rPr>
              <a:t>Grammar</a:t>
            </a:r>
          </a:p>
          <a:p>
            <a:pPr eaLnBrk="1" hangingPunct="1">
              <a:lnSpc>
                <a:spcPct val="150000"/>
              </a:lnSpc>
              <a:spcBef>
                <a:spcPts val="600"/>
              </a:spcBef>
            </a:pPr>
            <a:r>
              <a:rPr lang="en-US" altLang="en-US" sz="2800" dirty="0">
                <a:latin typeface="Calibri" panose="020F0502020204030204" pitchFamily="34" charset="0"/>
              </a:rPr>
              <a:t>Ask for action…not a CV</a:t>
            </a:r>
          </a:p>
        </p:txBody>
      </p:sp>
      <p:sp>
        <p:nvSpPr>
          <p:cNvPr id="5" name="Title 1"/>
          <p:cNvSpPr txBox="1">
            <a:spLocks/>
          </p:cNvSpPr>
          <p:nvPr/>
        </p:nvSpPr>
        <p:spPr>
          <a:xfrm>
            <a:off x="457200" y="274638"/>
            <a:ext cx="8229600" cy="1143000"/>
          </a:xfrm>
          <a:prstGeom prst="rect">
            <a:avLst/>
          </a:prstGeom>
        </p:spPr>
        <p:txBody>
          <a:bodyPr anchor="ctr"/>
          <a:lstStyle/>
          <a:p>
            <a:pPr algn="ctr" eaLnBrk="1" fontAlgn="auto" hangingPunct="1">
              <a:spcAft>
                <a:spcPts val="0"/>
              </a:spcAft>
              <a:defRPr/>
            </a:pPr>
            <a:r>
              <a:rPr lang="en-US" sz="3200" dirty="0">
                <a:latin typeface="Candara" pitchFamily="34" charset="0"/>
                <a:ea typeface="+mj-ea"/>
                <a:cs typeface="+mj-cs"/>
              </a:rPr>
              <a:t>Job Description Format</a:t>
            </a:r>
          </a:p>
        </p:txBody>
      </p:sp>
    </p:spTree>
  </p:cSld>
  <p:clrMapOvr>
    <a:masterClrMapping/>
  </p:clrMapOvr>
  <p:transition spd="med">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1600200"/>
            <a:ext cx="8229600" cy="1905000"/>
          </a:xfrm>
        </p:spPr>
        <p:txBody>
          <a:bodyPr/>
          <a:lstStyle/>
          <a:p>
            <a:pPr eaLnBrk="1" fontAlgn="auto" hangingPunct="1">
              <a:spcAft>
                <a:spcPts val="0"/>
              </a:spcAft>
              <a:buFont typeface="Arial" panose="020B0604020202020204" pitchFamily="34" charset="0"/>
              <a:buNone/>
              <a:defRPr/>
            </a:pPr>
            <a:r>
              <a:rPr lang="en-US" sz="1600" b="1" dirty="0">
                <a:latin typeface="Calibri" panose="020F0502020204030204" pitchFamily="34" charset="0"/>
              </a:rPr>
              <a:t>Hospitalist Opening - Birmingham, AL</a:t>
            </a:r>
            <a:endParaRPr lang="en-US" sz="1600" dirty="0">
              <a:latin typeface="Calibri" panose="020F0502020204030204" pitchFamily="34" charset="0"/>
            </a:endParaRPr>
          </a:p>
          <a:p>
            <a:pPr marL="0" indent="0" eaLnBrk="1" fontAlgn="auto" hangingPunct="1">
              <a:spcAft>
                <a:spcPts val="0"/>
              </a:spcAft>
              <a:buFont typeface="Arial" panose="020B0604020202020204" pitchFamily="34" charset="0"/>
              <a:buNone/>
              <a:defRPr/>
            </a:pPr>
            <a:endParaRPr lang="en-US" sz="1050" dirty="0">
              <a:latin typeface="Calibri" panose="020F0502020204030204" pitchFamily="34" charset="0"/>
            </a:endParaRPr>
          </a:p>
          <a:p>
            <a:pPr marL="0" indent="0" eaLnBrk="1" fontAlgn="auto" hangingPunct="1">
              <a:spcAft>
                <a:spcPts val="0"/>
              </a:spcAft>
              <a:buFont typeface="Arial" panose="020B0604020202020204" pitchFamily="34" charset="0"/>
              <a:buNone/>
              <a:defRPr/>
            </a:pPr>
            <a:r>
              <a:rPr lang="en-US" sz="1600" dirty="0">
                <a:latin typeface="Calibri" panose="020F0502020204030204" pitchFamily="34" charset="0"/>
              </a:rPr>
              <a:t>Join established and well-run HOSPITALIST group located in Birmingham, Alabama. Over 20 Hospitalists in the group. Hospital employed position. 7 on/ 7 off block schedule for daytime Hospitalists. Competitive base with benefits. Temperate climate year round.  The metro area offers many choices for housing and an excellent educational system.</a:t>
            </a:r>
          </a:p>
          <a:p>
            <a:pPr eaLnBrk="1" fontAlgn="auto" hangingPunct="1">
              <a:spcAft>
                <a:spcPts val="0"/>
              </a:spcAft>
              <a:buFont typeface="Arial" panose="020B0604020202020204" pitchFamily="34" charset="0"/>
              <a:buNone/>
              <a:defRPr/>
            </a:pPr>
            <a:endParaRPr lang="en-US" sz="1050" dirty="0">
              <a:latin typeface="Calibri" panose="020F0502020204030204" pitchFamily="34" charset="0"/>
            </a:endParaRPr>
          </a:p>
          <a:p>
            <a:pPr eaLnBrk="1" fontAlgn="auto" hangingPunct="1">
              <a:spcAft>
                <a:spcPts val="0"/>
              </a:spcAft>
              <a:buFont typeface="Arial" panose="020B0604020202020204" pitchFamily="34" charset="0"/>
              <a:buNone/>
              <a:defRPr/>
            </a:pPr>
            <a:endParaRPr lang="en-US" sz="1050" dirty="0">
              <a:latin typeface="Calibri" panose="020F0502020204030204" pitchFamily="34" charset="0"/>
            </a:endParaRPr>
          </a:p>
          <a:p>
            <a:pPr eaLnBrk="1" fontAlgn="auto" hangingPunct="1">
              <a:spcAft>
                <a:spcPts val="0"/>
              </a:spcAft>
              <a:buFont typeface="Arial" panose="020B0604020202020204" pitchFamily="34" charset="0"/>
              <a:buNone/>
              <a:defRPr/>
            </a:pPr>
            <a:endParaRPr lang="en-US" sz="1050" dirty="0">
              <a:latin typeface="Calibri" panose="020F0502020204030204" pitchFamily="34" charset="0"/>
            </a:endParaRPr>
          </a:p>
          <a:p>
            <a:pPr eaLnBrk="1" fontAlgn="auto" hangingPunct="1">
              <a:spcAft>
                <a:spcPts val="0"/>
              </a:spcAft>
              <a:buFont typeface="Arial" panose="020B0604020202020204" pitchFamily="34" charset="0"/>
              <a:buNone/>
              <a:defRPr/>
            </a:pPr>
            <a:endParaRPr lang="en-US" sz="1050" dirty="0">
              <a:latin typeface="Calibri" panose="020F0502020204030204" pitchFamily="34" charset="0"/>
            </a:endParaRPr>
          </a:p>
        </p:txBody>
      </p:sp>
      <p:sp>
        <p:nvSpPr>
          <p:cNvPr id="13" name="TextBox 12"/>
          <p:cNvSpPr txBox="1">
            <a:spLocks noChangeArrowheads="1"/>
          </p:cNvSpPr>
          <p:nvPr/>
        </p:nvSpPr>
        <p:spPr bwMode="auto">
          <a:xfrm>
            <a:off x="533400" y="3886200"/>
            <a:ext cx="2514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b="1">
                <a:latin typeface="Calibri" panose="020F0502020204030204" pitchFamily="34" charset="0"/>
              </a:rPr>
              <a:t>Good or Bad?</a:t>
            </a:r>
            <a:endParaRPr lang="en-US" altLang="en-US" b="1">
              <a:latin typeface="Calibri" panose="020F0502020204030204" pitchFamily="34" charset="0"/>
            </a:endParaRPr>
          </a:p>
        </p:txBody>
      </p:sp>
      <p:sp>
        <p:nvSpPr>
          <p:cNvPr id="14" name="TextBox 13"/>
          <p:cNvSpPr txBox="1">
            <a:spLocks noChangeArrowheads="1"/>
          </p:cNvSpPr>
          <p:nvPr/>
        </p:nvSpPr>
        <p:spPr bwMode="auto">
          <a:xfrm>
            <a:off x="5181600" y="4572000"/>
            <a:ext cx="2286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4400" b="1" dirty="0">
                <a:solidFill>
                  <a:srgbClr val="FF0000"/>
                </a:solidFill>
                <a:latin typeface="Calibri" panose="020F0502020204030204" pitchFamily="34" charset="0"/>
              </a:rPr>
              <a:t>Bad   </a:t>
            </a:r>
            <a:r>
              <a:rPr lang="en-US" altLang="en-US" sz="4400" b="1" dirty="0">
                <a:solidFill>
                  <a:srgbClr val="FF0000"/>
                </a:solidFill>
                <a:latin typeface="Calibri" panose="020F0502020204030204" pitchFamily="34" charset="0"/>
                <a:sym typeface="Wingdings" panose="05000000000000000000" pitchFamily="2" charset="2"/>
              </a:rPr>
              <a:t></a:t>
            </a:r>
            <a:endParaRPr lang="en-US" altLang="en-US" sz="4400" b="1" dirty="0">
              <a:solidFill>
                <a:srgbClr val="FF0000"/>
              </a:solidFill>
              <a:latin typeface="Calibri" panose="020F0502020204030204" pitchFamily="34" charset="0"/>
            </a:endParaRPr>
          </a:p>
        </p:txBody>
      </p:sp>
      <p:sp>
        <p:nvSpPr>
          <p:cNvPr id="6" name="Title 1"/>
          <p:cNvSpPr txBox="1">
            <a:spLocks/>
          </p:cNvSpPr>
          <p:nvPr/>
        </p:nvSpPr>
        <p:spPr>
          <a:xfrm>
            <a:off x="457200" y="274638"/>
            <a:ext cx="8229600" cy="1143000"/>
          </a:xfrm>
          <a:prstGeom prst="rect">
            <a:avLst/>
          </a:prstGeom>
        </p:spPr>
        <p:txBody>
          <a:bodyPr anchor="ctr"/>
          <a:lstStyle/>
          <a:p>
            <a:pPr algn="ctr" eaLnBrk="1" fontAlgn="auto" hangingPunct="1">
              <a:spcAft>
                <a:spcPts val="0"/>
              </a:spcAft>
              <a:defRPr/>
            </a:pPr>
            <a:r>
              <a:rPr lang="en-US" sz="3200" dirty="0">
                <a:latin typeface="Candara" pitchFamily="34" charset="0"/>
                <a:ea typeface="+mj-ea"/>
                <a:cs typeface="+mj-cs"/>
              </a:rPr>
              <a:t>Example I</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ox(in)">
                                      <p:cBhvr>
                                        <p:cTn id="7" dur="1000"/>
                                        <p:tgtEl>
                                          <p:spTgt spid="8">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8">
                                            <p:txEl>
                                              <p:pRg st="2" end="2"/>
                                            </p:txEl>
                                          </p:spTgt>
                                        </p:tgtEl>
                                        <p:attrNameLst>
                                          <p:attrName>style.visibility</p:attrName>
                                        </p:attrNameLst>
                                      </p:cBhvr>
                                      <p:to>
                                        <p:strVal val="visible"/>
                                      </p:to>
                                    </p:set>
                                    <p:animEffect transition="in" filter="box(in)">
                                      <p:cBhvr>
                                        <p:cTn id="10" dur="1000"/>
                                        <p:tgtEl>
                                          <p:spTgt spid="8">
                                            <p:txEl>
                                              <p:pRg st="2" end="2"/>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1000" fill="hold"/>
                                        <p:tgtEl>
                                          <p:spTgt spid="14"/>
                                        </p:tgtEl>
                                        <p:attrNameLst>
                                          <p:attrName>ppt_x</p:attrName>
                                        </p:attrNameLst>
                                      </p:cBhvr>
                                      <p:tavLst>
                                        <p:tav tm="0">
                                          <p:val>
                                            <p:strVal val="#ppt_x"/>
                                          </p:val>
                                        </p:tav>
                                        <p:tav tm="100000">
                                          <p:val>
                                            <p:strVal val="#ppt_x"/>
                                          </p:val>
                                        </p:tav>
                                      </p:tavLst>
                                    </p:anim>
                                    <p:anim calcmode="lin" valueType="num">
                                      <p:cBhvr additive="base">
                                        <p:cTn id="22" dur="10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3"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7"/>
          <p:cNvSpPr txBox="1">
            <a:spLocks/>
          </p:cNvSpPr>
          <p:nvPr/>
        </p:nvSpPr>
        <p:spPr>
          <a:xfrm>
            <a:off x="457200" y="1600200"/>
            <a:ext cx="8229600" cy="4525963"/>
          </a:xfrm>
          <a:prstGeom prst="rect">
            <a:avLst/>
          </a:prstGeom>
        </p:spPr>
        <p:txBody>
          <a:bodyPr/>
          <a:lstStyle/>
          <a:p>
            <a:pPr marL="342900" indent="-342900" eaLnBrk="1" fontAlgn="auto" hangingPunct="1">
              <a:spcBef>
                <a:spcPct val="20000"/>
              </a:spcBef>
              <a:spcAft>
                <a:spcPts val="0"/>
              </a:spcAft>
              <a:buFont typeface="Arial" pitchFamily="34" charset="0"/>
              <a:buNone/>
              <a:defRPr/>
            </a:pPr>
            <a:r>
              <a:rPr lang="en-US" sz="1600" b="1" dirty="0">
                <a:latin typeface="+mn-lt"/>
                <a:cs typeface="+mn-cs"/>
              </a:rPr>
              <a:t>Hospitalist Opening - Exceptional Sign-on Bonus - Birmingham, AL</a:t>
            </a:r>
          </a:p>
          <a:p>
            <a:pPr marL="342900" indent="-342900" eaLnBrk="1" fontAlgn="auto" hangingPunct="1">
              <a:spcBef>
                <a:spcPct val="20000"/>
              </a:spcBef>
              <a:spcAft>
                <a:spcPts val="0"/>
              </a:spcAft>
              <a:buFont typeface="Arial" pitchFamily="34" charset="0"/>
              <a:buNone/>
              <a:defRPr/>
            </a:pPr>
            <a:endParaRPr lang="en-US" sz="1600" b="1" dirty="0">
              <a:latin typeface="+mn-lt"/>
              <a:cs typeface="+mn-cs"/>
            </a:endParaRPr>
          </a:p>
          <a:p>
            <a:pPr marL="342900" indent="-342900" eaLnBrk="1" fontAlgn="auto" hangingPunct="1">
              <a:spcBef>
                <a:spcPct val="20000"/>
              </a:spcBef>
              <a:spcAft>
                <a:spcPts val="0"/>
              </a:spcAft>
              <a:buFont typeface="Arial" pitchFamily="34" charset="0"/>
              <a:buNone/>
              <a:defRPr/>
            </a:pPr>
            <a:r>
              <a:rPr lang="en-US" sz="1600" dirty="0">
                <a:latin typeface="+mn-lt"/>
                <a:cs typeface="+mn-cs"/>
              </a:rPr>
              <a:t>Join an established and well-run Hospitalist group located in Birmingham, Alabama.</a:t>
            </a:r>
          </a:p>
          <a:p>
            <a:pPr eaLnBrk="1" fontAlgn="auto" hangingPunct="1">
              <a:spcBef>
                <a:spcPct val="20000"/>
              </a:spcBef>
              <a:spcAft>
                <a:spcPts val="0"/>
              </a:spcAft>
              <a:buFont typeface="Arial" pitchFamily="34" charset="0"/>
              <a:buNone/>
              <a:defRPr/>
            </a:pPr>
            <a:endParaRPr lang="en-US" sz="1000" dirty="0">
              <a:latin typeface="+mn-lt"/>
              <a:cs typeface="+mn-cs"/>
            </a:endParaRPr>
          </a:p>
          <a:p>
            <a:pPr marL="342900" indent="-182880" eaLnBrk="1" fontAlgn="auto" hangingPunct="1">
              <a:spcBef>
                <a:spcPct val="20000"/>
              </a:spcBef>
              <a:spcAft>
                <a:spcPts val="0"/>
              </a:spcAft>
              <a:buFont typeface="Arial" pitchFamily="34" charset="0"/>
              <a:buChar char="•"/>
              <a:defRPr/>
            </a:pPr>
            <a:r>
              <a:rPr lang="en-US" sz="1600" dirty="0">
                <a:latin typeface="+mn-lt"/>
                <a:cs typeface="+mn-cs"/>
              </a:rPr>
              <a:t>Generous competitive base plus productivity </a:t>
            </a:r>
          </a:p>
          <a:p>
            <a:pPr marL="342900" indent="-182880" eaLnBrk="1" fontAlgn="auto" hangingPunct="1">
              <a:spcBef>
                <a:spcPct val="20000"/>
              </a:spcBef>
              <a:spcAft>
                <a:spcPts val="0"/>
              </a:spcAft>
              <a:buFont typeface="Arial" pitchFamily="34" charset="0"/>
              <a:buChar char="•"/>
              <a:defRPr/>
            </a:pPr>
            <a:r>
              <a:rPr lang="en-US" sz="1600" dirty="0">
                <a:latin typeface="+mn-lt"/>
                <a:cs typeface="+mn-cs"/>
              </a:rPr>
              <a:t>Robust benefits including CME, 401K, loan repayment and relocation</a:t>
            </a:r>
          </a:p>
          <a:p>
            <a:pPr marL="342900" indent="-182880" eaLnBrk="1" fontAlgn="auto" hangingPunct="1">
              <a:spcBef>
                <a:spcPct val="20000"/>
              </a:spcBef>
              <a:spcAft>
                <a:spcPts val="0"/>
              </a:spcAft>
              <a:buFont typeface="Arial" pitchFamily="34" charset="0"/>
              <a:buChar char="•"/>
              <a:defRPr/>
            </a:pPr>
            <a:r>
              <a:rPr lang="en-US" sz="1600" dirty="0">
                <a:latin typeface="+mn-lt"/>
                <a:cs typeface="+mn-cs"/>
              </a:rPr>
              <a:t>7 on/ 7 off block schedule for daytime Hospitalists with no call requirements</a:t>
            </a:r>
          </a:p>
          <a:p>
            <a:pPr marL="342900" indent="-182880" eaLnBrk="1" fontAlgn="auto" hangingPunct="1">
              <a:spcBef>
                <a:spcPct val="20000"/>
              </a:spcBef>
              <a:spcAft>
                <a:spcPts val="0"/>
              </a:spcAft>
              <a:buFont typeface="Arial" pitchFamily="34" charset="0"/>
              <a:buChar char="•"/>
              <a:defRPr/>
            </a:pPr>
            <a:r>
              <a:rPr lang="en-US" sz="1600" dirty="0">
                <a:latin typeface="+mn-lt"/>
                <a:cs typeface="+mn-cs"/>
              </a:rPr>
              <a:t>Work 15-18 shifts per month, averaging 16-18 patients per shift</a:t>
            </a:r>
          </a:p>
          <a:p>
            <a:pPr marL="342900" indent="-182880" eaLnBrk="1" fontAlgn="auto" hangingPunct="1">
              <a:spcBef>
                <a:spcPct val="20000"/>
              </a:spcBef>
              <a:spcAft>
                <a:spcPts val="0"/>
              </a:spcAft>
              <a:buFont typeface="Arial" pitchFamily="34" charset="0"/>
              <a:buChar char="•"/>
              <a:defRPr/>
            </a:pPr>
            <a:r>
              <a:rPr lang="en-US" sz="1600" dirty="0">
                <a:latin typeface="+mn-lt"/>
                <a:cs typeface="+mn-cs"/>
              </a:rPr>
              <a:t>Hospital employed position for 409-bed facility and over 20 hospitalists in group</a:t>
            </a:r>
          </a:p>
          <a:p>
            <a:pPr eaLnBrk="1" fontAlgn="auto" hangingPunct="1">
              <a:spcBef>
                <a:spcPct val="20000"/>
              </a:spcBef>
              <a:spcAft>
                <a:spcPts val="0"/>
              </a:spcAft>
              <a:buFont typeface="Arial" pitchFamily="34" charset="0"/>
              <a:buNone/>
              <a:defRPr/>
            </a:pPr>
            <a:endParaRPr lang="en-US" sz="1000" dirty="0">
              <a:latin typeface="+mn-lt"/>
              <a:cs typeface="+mn-cs"/>
            </a:endParaRPr>
          </a:p>
          <a:p>
            <a:pPr eaLnBrk="1" fontAlgn="auto" hangingPunct="1">
              <a:spcBef>
                <a:spcPct val="20000"/>
              </a:spcBef>
              <a:spcAft>
                <a:spcPts val="0"/>
              </a:spcAft>
              <a:buFont typeface="Arial" pitchFamily="34" charset="0"/>
              <a:buNone/>
              <a:defRPr/>
            </a:pPr>
            <a:r>
              <a:rPr lang="en-US" sz="1600" dirty="0">
                <a:latin typeface="+mn-lt"/>
                <a:cs typeface="+mn-cs"/>
              </a:rPr>
              <a:t>Birmingham offers a central and convenient location for travel, as well as a temperate climate year round while still experiencing all four seasons.  The metro area offers many outstanding choices for housing and has an excellent educational system. </a:t>
            </a:r>
          </a:p>
        </p:txBody>
      </p:sp>
      <p:sp>
        <p:nvSpPr>
          <p:cNvPr id="7" name="TextBox 6"/>
          <p:cNvSpPr txBox="1"/>
          <p:nvPr/>
        </p:nvSpPr>
        <p:spPr>
          <a:xfrm>
            <a:off x="5867400" y="5105400"/>
            <a:ext cx="2286000" cy="769938"/>
          </a:xfrm>
          <a:prstGeom prst="rect">
            <a:avLst/>
          </a:prstGeom>
          <a:noFill/>
        </p:spPr>
        <p:txBody>
          <a:bodyPr>
            <a:spAutoFit/>
          </a:bodyPr>
          <a:lstStyle/>
          <a:p>
            <a:pPr eaLnBrk="1" fontAlgn="auto" hangingPunct="1">
              <a:spcBef>
                <a:spcPts val="0"/>
              </a:spcBef>
              <a:spcAft>
                <a:spcPts val="0"/>
              </a:spcAft>
              <a:defRPr/>
            </a:pPr>
            <a:r>
              <a:rPr lang="en-US" sz="4400" b="1" dirty="0">
                <a:solidFill>
                  <a:schemeClr val="accent5">
                    <a:lumMod val="75000"/>
                  </a:schemeClr>
                </a:solidFill>
                <a:latin typeface="+mn-lt"/>
                <a:cs typeface="+mn-cs"/>
              </a:rPr>
              <a:t>Good  </a:t>
            </a:r>
            <a:r>
              <a:rPr lang="en-US" sz="4400" b="1" dirty="0">
                <a:solidFill>
                  <a:schemeClr val="accent5">
                    <a:lumMod val="75000"/>
                  </a:schemeClr>
                </a:solidFill>
                <a:latin typeface="+mn-lt"/>
                <a:cs typeface="+mn-cs"/>
                <a:sym typeface="Wingdings" pitchFamily="2" charset="2"/>
              </a:rPr>
              <a:t></a:t>
            </a:r>
            <a:r>
              <a:rPr lang="en-US" sz="4400" b="1" dirty="0">
                <a:solidFill>
                  <a:schemeClr val="accent5">
                    <a:lumMod val="75000"/>
                  </a:schemeClr>
                </a:solidFill>
                <a:latin typeface="+mn-lt"/>
                <a:cs typeface="+mn-cs"/>
              </a:rPr>
              <a:t> </a:t>
            </a:r>
          </a:p>
        </p:txBody>
      </p:sp>
      <p:sp>
        <p:nvSpPr>
          <p:cNvPr id="5" name="Title 1"/>
          <p:cNvSpPr txBox="1">
            <a:spLocks/>
          </p:cNvSpPr>
          <p:nvPr/>
        </p:nvSpPr>
        <p:spPr>
          <a:xfrm>
            <a:off x="457200" y="274638"/>
            <a:ext cx="8229600" cy="1143000"/>
          </a:xfrm>
          <a:prstGeom prst="rect">
            <a:avLst/>
          </a:prstGeom>
        </p:spPr>
        <p:txBody>
          <a:bodyPr anchor="ctr"/>
          <a:lstStyle/>
          <a:p>
            <a:pPr algn="ctr" eaLnBrk="1" fontAlgn="auto" hangingPunct="1">
              <a:spcAft>
                <a:spcPts val="0"/>
              </a:spcAft>
              <a:defRPr/>
            </a:pPr>
            <a:r>
              <a:rPr lang="en-US" sz="3200" dirty="0">
                <a:latin typeface="Candara" pitchFamily="34" charset="0"/>
                <a:ea typeface="+mj-ea"/>
                <a:cs typeface="+mj-cs"/>
              </a:rPr>
              <a:t>Example I Re-write</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10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228600" y="1066800"/>
            <a:ext cx="8915400" cy="5181600"/>
          </a:xfrm>
        </p:spPr>
        <p:txBody>
          <a:bodyPr/>
          <a:lstStyle/>
          <a:p>
            <a:pPr marL="0" indent="0" eaLnBrk="1" fontAlgn="auto" hangingPunct="1">
              <a:spcAft>
                <a:spcPts val="0"/>
              </a:spcAft>
              <a:buFont typeface="Arial" panose="020B0604020202020204" pitchFamily="34" charset="0"/>
              <a:buNone/>
              <a:defRPr/>
            </a:pPr>
            <a:r>
              <a:rPr lang="en-US" sz="1400" b="1" dirty="0">
                <a:latin typeface="Calibri" panose="020F0502020204030204" pitchFamily="34" charset="0"/>
              </a:rPr>
              <a:t>Family Medicine position employed with recently revamped Hospital in Quincy, IL</a:t>
            </a:r>
            <a:endParaRPr lang="en-US" sz="1400" dirty="0">
              <a:latin typeface="Calibri" panose="020F0502020204030204" pitchFamily="34" charset="0"/>
            </a:endParaRPr>
          </a:p>
          <a:p>
            <a:pPr marL="0" indent="0" eaLnBrk="1" fontAlgn="auto" hangingPunct="1">
              <a:spcAft>
                <a:spcPts val="0"/>
              </a:spcAft>
              <a:buFont typeface="Arial" panose="020B0604020202020204" pitchFamily="34" charset="0"/>
              <a:buNone/>
              <a:defRPr/>
            </a:pPr>
            <a:r>
              <a:rPr lang="en-US" sz="1200" dirty="0">
                <a:latin typeface="Calibri" panose="020F0502020204030204" pitchFamily="34" charset="0"/>
              </a:rPr>
              <a:t> </a:t>
            </a:r>
            <a:endParaRPr lang="en-US" sz="1000" dirty="0">
              <a:latin typeface="Calibri" panose="020F0502020204030204" pitchFamily="34" charset="0"/>
            </a:endParaRPr>
          </a:p>
          <a:p>
            <a:pPr marL="0" indent="0" eaLnBrk="1" fontAlgn="auto" hangingPunct="1">
              <a:spcAft>
                <a:spcPts val="0"/>
              </a:spcAft>
              <a:buFont typeface="Arial" panose="020B0604020202020204" pitchFamily="34" charset="0"/>
              <a:buNone/>
              <a:defRPr/>
            </a:pPr>
            <a:r>
              <a:rPr lang="en-US" sz="1200" dirty="0">
                <a:latin typeface="Calibri" panose="020F0502020204030204" pitchFamily="34" charset="0"/>
              </a:rPr>
              <a:t>A great hospital in a beautiful community is looking for its next Family Medicine physician.  In 2011, the Health System was named one of the “100 Best Places to Work in Health Care” by </a:t>
            </a:r>
            <a:r>
              <a:rPr lang="en-US" sz="1200" u="sng" dirty="0">
                <a:latin typeface="Calibri" panose="020F0502020204030204" pitchFamily="34" charset="0"/>
              </a:rPr>
              <a:t>Modern Healthcare</a:t>
            </a:r>
            <a:r>
              <a:rPr lang="en-US" sz="1200" dirty="0">
                <a:latin typeface="Calibri" panose="020F0502020204030204" pitchFamily="34" charset="0"/>
              </a:rPr>
              <a:t> magazine.  The incoming provider will be joining a group of 45 employed physicians and bring their skills to the sum of specialties.  Currently, there is Hospitalist group coverage.  Some of the details:</a:t>
            </a:r>
          </a:p>
          <a:p>
            <a:pPr marL="0" indent="0" eaLnBrk="1" fontAlgn="auto" hangingPunct="1">
              <a:spcAft>
                <a:spcPts val="0"/>
              </a:spcAft>
              <a:buFont typeface="Arial" panose="020B0604020202020204" pitchFamily="34" charset="0"/>
              <a:buNone/>
              <a:defRPr/>
            </a:pPr>
            <a:endParaRPr lang="en-US" sz="800" dirty="0">
              <a:latin typeface="Calibri" panose="020F0502020204030204" pitchFamily="34" charset="0"/>
            </a:endParaRPr>
          </a:p>
          <a:p>
            <a:pPr eaLnBrk="1" fontAlgn="auto" hangingPunct="1">
              <a:spcAft>
                <a:spcPts val="0"/>
              </a:spcAft>
              <a:defRPr/>
            </a:pPr>
            <a:r>
              <a:rPr lang="en-US" sz="1200" dirty="0">
                <a:latin typeface="Calibri" panose="020F0502020204030204" pitchFamily="34" charset="0"/>
              </a:rPr>
              <a:t>Compensation varies with experience, but is </a:t>
            </a:r>
            <a:r>
              <a:rPr lang="en-US" sz="1200" b="1" u="sng" dirty="0">
                <a:latin typeface="Calibri" panose="020F0502020204030204" pitchFamily="34" charset="0"/>
              </a:rPr>
              <a:t>HIGHLY</a:t>
            </a:r>
            <a:r>
              <a:rPr lang="en-US" sz="1200" dirty="0">
                <a:latin typeface="Calibri" panose="020F0502020204030204" pitchFamily="34" charset="0"/>
              </a:rPr>
              <a:t> competitive and above median</a:t>
            </a:r>
          </a:p>
          <a:p>
            <a:pPr eaLnBrk="1" fontAlgn="auto" hangingPunct="1">
              <a:spcAft>
                <a:spcPts val="0"/>
              </a:spcAft>
              <a:defRPr/>
            </a:pPr>
            <a:r>
              <a:rPr lang="en-US" sz="1200" b="1" u="sng" dirty="0">
                <a:latin typeface="Calibri" panose="020F0502020204030204" pitchFamily="34" charset="0"/>
              </a:rPr>
              <a:t>Sign-on BONUS </a:t>
            </a:r>
            <a:r>
              <a:rPr lang="en-US" sz="1200" dirty="0">
                <a:latin typeface="Calibri" panose="020F0502020204030204" pitchFamily="34" charset="0"/>
              </a:rPr>
              <a:t>and </a:t>
            </a:r>
            <a:r>
              <a:rPr lang="en-US" sz="1200" b="1" u="sng" dirty="0">
                <a:latin typeface="Calibri" panose="020F0502020204030204" pitchFamily="34" charset="0"/>
              </a:rPr>
              <a:t>Relocation Assistance </a:t>
            </a:r>
            <a:r>
              <a:rPr lang="en-US" sz="1200" dirty="0">
                <a:latin typeface="Calibri" panose="020F0502020204030204" pitchFamily="34" charset="0"/>
              </a:rPr>
              <a:t>included!!!</a:t>
            </a:r>
          </a:p>
          <a:p>
            <a:pPr eaLnBrk="1" fontAlgn="auto" hangingPunct="1">
              <a:spcAft>
                <a:spcPts val="0"/>
              </a:spcAft>
              <a:defRPr/>
            </a:pPr>
            <a:r>
              <a:rPr lang="en-US" sz="1200" dirty="0">
                <a:latin typeface="Calibri" panose="020F0502020204030204" pitchFamily="34" charset="0"/>
              </a:rPr>
              <a:t>Full benefits including malpractice coverage, CME and vacation</a:t>
            </a:r>
          </a:p>
          <a:p>
            <a:pPr eaLnBrk="1" fontAlgn="auto" hangingPunct="1">
              <a:spcAft>
                <a:spcPts val="0"/>
              </a:spcAft>
              <a:defRPr/>
            </a:pPr>
            <a:r>
              <a:rPr lang="en-US" sz="1200" dirty="0">
                <a:latin typeface="Calibri" panose="020F0502020204030204" pitchFamily="34" charset="0"/>
              </a:rPr>
              <a:t>No call</a:t>
            </a:r>
          </a:p>
          <a:p>
            <a:pPr eaLnBrk="1" fontAlgn="auto" hangingPunct="1">
              <a:spcAft>
                <a:spcPts val="0"/>
              </a:spcAft>
              <a:buFont typeface="Arial" panose="020B0604020202020204" pitchFamily="34" charset="0"/>
              <a:buNone/>
              <a:defRPr/>
            </a:pPr>
            <a:endParaRPr lang="en-US" sz="800" dirty="0">
              <a:latin typeface="Calibri" panose="020F0502020204030204" pitchFamily="34" charset="0"/>
            </a:endParaRPr>
          </a:p>
          <a:p>
            <a:pPr marL="0" indent="0" eaLnBrk="1" fontAlgn="auto" hangingPunct="1">
              <a:spcAft>
                <a:spcPts val="0"/>
              </a:spcAft>
              <a:buFont typeface="Arial" panose="020B0604020202020204" pitchFamily="34" charset="0"/>
              <a:buNone/>
              <a:defRPr/>
            </a:pPr>
            <a:r>
              <a:rPr lang="en-US" sz="1200" dirty="0">
                <a:latin typeface="Calibri" panose="020F0502020204030204" pitchFamily="34" charset="0"/>
              </a:rPr>
              <a:t>The city of Quincy is located on limestone bluffs overlooking the Mississippi River, and is renowned for its natural beauty, preservation of its exceptional stock of Victorian Era homes, and its highly developed programs in the arts.  It has been cited as one of the 50 top small arts communities in the U.S., and one of the top 100 small cities in which to live.  In 2010, Forbes Magazine listed Quincy as the #8 Best Small City in the U.S. to Raise a Family.  Crime and unemployment are unusually low while recreational facilities and lifestyle amenities are unusually high.  The community also offers excellent public and parochial schools, a 2-year public community college, a 4-year private university, two vocational colleges, fine dining, and abundant recreational facilities.  It is located two hours from St. Louis, three and a half hours from Kansas City, and four hours from Chicago.  Quincy’s Baldwin Field offers six commuter flights daily to St. Louis, and Amtrak provides two round trip passenger trains daily to Chicago.</a:t>
            </a:r>
          </a:p>
          <a:p>
            <a:pPr marL="0" indent="0" eaLnBrk="1" fontAlgn="auto" hangingPunct="1">
              <a:spcAft>
                <a:spcPts val="0"/>
              </a:spcAft>
              <a:buFont typeface="Arial" panose="020B0604020202020204" pitchFamily="34" charset="0"/>
              <a:buNone/>
              <a:defRPr/>
            </a:pPr>
            <a:r>
              <a:rPr lang="en-US" sz="1200" dirty="0">
                <a:latin typeface="Calibri" panose="020F0502020204030204" pitchFamily="34" charset="0"/>
              </a:rPr>
              <a:t> </a:t>
            </a:r>
            <a:endParaRPr lang="en-US" sz="1000" dirty="0">
              <a:latin typeface="Calibri" panose="020F0502020204030204" pitchFamily="34" charset="0"/>
            </a:endParaRPr>
          </a:p>
          <a:p>
            <a:pPr marL="0" indent="0" eaLnBrk="1" fontAlgn="auto" hangingPunct="1">
              <a:spcAft>
                <a:spcPts val="0"/>
              </a:spcAft>
              <a:buFont typeface="Arial" panose="020B0604020202020204" pitchFamily="34" charset="0"/>
              <a:buNone/>
              <a:defRPr/>
            </a:pPr>
            <a:r>
              <a:rPr lang="en-US" sz="1200" dirty="0">
                <a:latin typeface="Calibri" panose="020F0502020204030204" pitchFamily="34" charset="0"/>
              </a:rPr>
              <a:t>This truly is a phenomenal position with a great system and a wonderful community.  Now is the time to find out if it is the right fit for you!!!</a:t>
            </a:r>
          </a:p>
          <a:p>
            <a:pPr eaLnBrk="1" fontAlgn="auto" hangingPunct="1">
              <a:spcAft>
                <a:spcPts val="0"/>
              </a:spcAft>
              <a:buFont typeface="Arial" panose="020B0604020202020204" pitchFamily="34" charset="0"/>
              <a:buNone/>
              <a:defRPr/>
            </a:pPr>
            <a:endParaRPr lang="en-US" sz="1100" dirty="0">
              <a:latin typeface="Calibri" panose="020F0502020204030204" pitchFamily="34" charset="0"/>
            </a:endParaRPr>
          </a:p>
        </p:txBody>
      </p:sp>
      <p:sp>
        <p:nvSpPr>
          <p:cNvPr id="8" name="TextBox 7"/>
          <p:cNvSpPr txBox="1">
            <a:spLocks noChangeArrowheads="1"/>
          </p:cNvSpPr>
          <p:nvPr/>
        </p:nvSpPr>
        <p:spPr bwMode="auto">
          <a:xfrm>
            <a:off x="990600" y="5354780"/>
            <a:ext cx="2514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b="1" dirty="0">
                <a:latin typeface="Calibri" panose="020F0502020204030204" pitchFamily="34" charset="0"/>
              </a:rPr>
              <a:t>Good or Bad?</a:t>
            </a:r>
            <a:endParaRPr lang="en-US" altLang="en-US" b="1" dirty="0">
              <a:latin typeface="Calibri" panose="020F0502020204030204" pitchFamily="34" charset="0"/>
            </a:endParaRPr>
          </a:p>
        </p:txBody>
      </p:sp>
      <p:sp>
        <p:nvSpPr>
          <p:cNvPr id="9" name="TextBox 8"/>
          <p:cNvSpPr txBox="1">
            <a:spLocks noChangeArrowheads="1"/>
          </p:cNvSpPr>
          <p:nvPr/>
        </p:nvSpPr>
        <p:spPr bwMode="auto">
          <a:xfrm>
            <a:off x="6629400" y="5261911"/>
            <a:ext cx="2286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4400" b="1" dirty="0">
                <a:solidFill>
                  <a:srgbClr val="FF0000"/>
                </a:solidFill>
                <a:latin typeface="Calibri" panose="020F0502020204030204" pitchFamily="34" charset="0"/>
              </a:rPr>
              <a:t>Bad   </a:t>
            </a:r>
            <a:r>
              <a:rPr lang="en-US" altLang="en-US" sz="4400" b="1" dirty="0">
                <a:solidFill>
                  <a:srgbClr val="FF0000"/>
                </a:solidFill>
                <a:latin typeface="Calibri" panose="020F0502020204030204" pitchFamily="34" charset="0"/>
                <a:sym typeface="Wingdings" panose="05000000000000000000" pitchFamily="2" charset="2"/>
              </a:rPr>
              <a:t></a:t>
            </a:r>
            <a:endParaRPr lang="en-US" altLang="en-US" sz="4400" b="1" dirty="0">
              <a:solidFill>
                <a:srgbClr val="FF0000"/>
              </a:solidFill>
              <a:latin typeface="Calibri" panose="020F0502020204030204" pitchFamily="34" charset="0"/>
            </a:endParaRPr>
          </a:p>
        </p:txBody>
      </p:sp>
      <p:sp>
        <p:nvSpPr>
          <p:cNvPr id="6" name="Title 1"/>
          <p:cNvSpPr txBox="1">
            <a:spLocks/>
          </p:cNvSpPr>
          <p:nvPr/>
        </p:nvSpPr>
        <p:spPr>
          <a:xfrm>
            <a:off x="457200" y="274638"/>
            <a:ext cx="8229600" cy="1143000"/>
          </a:xfrm>
          <a:prstGeom prst="rect">
            <a:avLst/>
          </a:prstGeom>
        </p:spPr>
        <p:txBody>
          <a:bodyPr anchor="ctr"/>
          <a:lstStyle/>
          <a:p>
            <a:pPr algn="ctr" eaLnBrk="1" fontAlgn="auto" hangingPunct="1">
              <a:spcAft>
                <a:spcPts val="0"/>
              </a:spcAft>
              <a:defRPr/>
            </a:pPr>
            <a:r>
              <a:rPr lang="en-US" sz="3200" dirty="0">
                <a:latin typeface="Candara" pitchFamily="34" charset="0"/>
                <a:ea typeface="+mj-ea"/>
                <a:cs typeface="+mj-cs"/>
              </a:rPr>
              <a:t>Example II</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1000"/>
                                        <p:tgtEl>
                                          <p:spTgt spid="7">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box(in)">
                                      <p:cBhvr>
                                        <p:cTn id="10" dur="1000"/>
                                        <p:tgtEl>
                                          <p:spTgt spid="7">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box(in)">
                                      <p:cBhvr>
                                        <p:cTn id="13" dur="1000"/>
                                        <p:tgtEl>
                                          <p:spTgt spid="7">
                                            <p:txEl>
                                              <p:pRg st="2" end="2"/>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7">
                                            <p:txEl>
                                              <p:pRg st="4" end="4"/>
                                            </p:txEl>
                                          </p:spTgt>
                                        </p:tgtEl>
                                        <p:attrNameLst>
                                          <p:attrName>style.visibility</p:attrName>
                                        </p:attrNameLst>
                                      </p:cBhvr>
                                      <p:to>
                                        <p:strVal val="visible"/>
                                      </p:to>
                                    </p:set>
                                    <p:animEffect transition="in" filter="box(in)">
                                      <p:cBhvr>
                                        <p:cTn id="16" dur="1000"/>
                                        <p:tgtEl>
                                          <p:spTgt spid="7">
                                            <p:txEl>
                                              <p:pRg st="4" end="4"/>
                                            </p:txEl>
                                          </p:spTgt>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animEffect transition="in" filter="box(in)">
                                      <p:cBhvr>
                                        <p:cTn id="19" dur="1000"/>
                                        <p:tgtEl>
                                          <p:spTgt spid="7">
                                            <p:txEl>
                                              <p:pRg st="5" end="5"/>
                                            </p:txEl>
                                          </p:spTgt>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7">
                                            <p:txEl>
                                              <p:pRg st="6" end="6"/>
                                            </p:txEl>
                                          </p:spTgt>
                                        </p:tgtEl>
                                        <p:attrNameLst>
                                          <p:attrName>style.visibility</p:attrName>
                                        </p:attrNameLst>
                                      </p:cBhvr>
                                      <p:to>
                                        <p:strVal val="visible"/>
                                      </p:to>
                                    </p:set>
                                    <p:animEffect transition="in" filter="box(in)">
                                      <p:cBhvr>
                                        <p:cTn id="22" dur="1000"/>
                                        <p:tgtEl>
                                          <p:spTgt spid="7">
                                            <p:txEl>
                                              <p:pRg st="6" end="6"/>
                                            </p:txEl>
                                          </p:spTgt>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7">
                                            <p:txEl>
                                              <p:pRg st="7" end="7"/>
                                            </p:txEl>
                                          </p:spTgt>
                                        </p:tgtEl>
                                        <p:attrNameLst>
                                          <p:attrName>style.visibility</p:attrName>
                                        </p:attrNameLst>
                                      </p:cBhvr>
                                      <p:to>
                                        <p:strVal val="visible"/>
                                      </p:to>
                                    </p:set>
                                    <p:animEffect transition="in" filter="box(in)">
                                      <p:cBhvr>
                                        <p:cTn id="25" dur="1000"/>
                                        <p:tgtEl>
                                          <p:spTgt spid="7">
                                            <p:txEl>
                                              <p:pRg st="7" end="7"/>
                                            </p:txEl>
                                          </p:spTgt>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7">
                                            <p:txEl>
                                              <p:pRg st="9" end="9"/>
                                            </p:txEl>
                                          </p:spTgt>
                                        </p:tgtEl>
                                        <p:attrNameLst>
                                          <p:attrName>style.visibility</p:attrName>
                                        </p:attrNameLst>
                                      </p:cBhvr>
                                      <p:to>
                                        <p:strVal val="visible"/>
                                      </p:to>
                                    </p:set>
                                    <p:animEffect transition="in" filter="box(in)">
                                      <p:cBhvr>
                                        <p:cTn id="28" dur="1000"/>
                                        <p:tgtEl>
                                          <p:spTgt spid="7">
                                            <p:txEl>
                                              <p:pRg st="9" end="9"/>
                                            </p:txEl>
                                          </p:spTgt>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7">
                                            <p:txEl>
                                              <p:pRg st="10" end="10"/>
                                            </p:txEl>
                                          </p:spTgt>
                                        </p:tgtEl>
                                        <p:attrNameLst>
                                          <p:attrName>style.visibility</p:attrName>
                                        </p:attrNameLst>
                                      </p:cBhvr>
                                      <p:to>
                                        <p:strVal val="visible"/>
                                      </p:to>
                                    </p:set>
                                    <p:animEffect transition="in" filter="box(in)">
                                      <p:cBhvr>
                                        <p:cTn id="31" dur="1000"/>
                                        <p:tgtEl>
                                          <p:spTgt spid="7">
                                            <p:txEl>
                                              <p:pRg st="10" end="10"/>
                                            </p:txEl>
                                          </p:spTgt>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7">
                                            <p:txEl>
                                              <p:pRg st="11" end="11"/>
                                            </p:txEl>
                                          </p:spTgt>
                                        </p:tgtEl>
                                        <p:attrNameLst>
                                          <p:attrName>style.visibility</p:attrName>
                                        </p:attrNameLst>
                                      </p:cBhvr>
                                      <p:to>
                                        <p:strVal val="visible"/>
                                      </p:to>
                                    </p:set>
                                    <p:animEffect transition="in" filter="box(in)">
                                      <p:cBhvr>
                                        <p:cTn id="34" dur="1000"/>
                                        <p:tgtEl>
                                          <p:spTgt spid="7">
                                            <p:txEl>
                                              <p:pRg st="11" end="11"/>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additive="base">
                                        <p:cTn id="39" dur="1000" fill="hold"/>
                                        <p:tgtEl>
                                          <p:spTgt spid="8"/>
                                        </p:tgtEl>
                                        <p:attrNameLst>
                                          <p:attrName>ppt_x</p:attrName>
                                        </p:attrNameLst>
                                      </p:cBhvr>
                                      <p:tavLst>
                                        <p:tav tm="0">
                                          <p:val>
                                            <p:strVal val="#ppt_x"/>
                                          </p:val>
                                        </p:tav>
                                        <p:tav tm="100000">
                                          <p:val>
                                            <p:strVal val="#ppt_x"/>
                                          </p:val>
                                        </p:tav>
                                      </p:tavLst>
                                    </p:anim>
                                    <p:anim calcmode="lin" valueType="num">
                                      <p:cBhvr additive="base">
                                        <p:cTn id="40"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additive="base">
                                        <p:cTn id="45" dur="1000" fill="hold"/>
                                        <p:tgtEl>
                                          <p:spTgt spid="9"/>
                                        </p:tgtEl>
                                        <p:attrNameLst>
                                          <p:attrName>ppt_x</p:attrName>
                                        </p:attrNameLst>
                                      </p:cBhvr>
                                      <p:tavLst>
                                        <p:tav tm="0">
                                          <p:val>
                                            <p:strVal val="#ppt_x"/>
                                          </p:val>
                                        </p:tav>
                                        <p:tav tm="100000">
                                          <p:val>
                                            <p:strVal val="#ppt_x"/>
                                          </p:val>
                                        </p:tav>
                                      </p:tavLst>
                                    </p:anim>
                                    <p:anim calcmode="lin" valueType="num">
                                      <p:cBhvr additive="base">
                                        <p:cTn id="46"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19200"/>
            <a:ext cx="8229600" cy="4906963"/>
          </a:xfrm>
        </p:spPr>
        <p:txBody>
          <a:bodyPr/>
          <a:lstStyle/>
          <a:p>
            <a:pPr eaLnBrk="1" fontAlgn="auto" hangingPunct="1">
              <a:spcAft>
                <a:spcPts val="0"/>
              </a:spcAft>
              <a:buFont typeface="Arial" panose="020B0604020202020204" pitchFamily="34" charset="0"/>
              <a:buNone/>
              <a:defRPr/>
            </a:pPr>
            <a:r>
              <a:rPr lang="en-US" sz="1400" b="1" dirty="0">
                <a:latin typeface="Calibri" panose="020F0502020204030204" pitchFamily="34" charset="0"/>
              </a:rPr>
              <a:t>Employed Family Medicine position with Recently Updated Hospital in Quincy, IL</a:t>
            </a:r>
            <a:r>
              <a:rPr lang="en-US" sz="1400" dirty="0">
                <a:latin typeface="Calibri" panose="020F0502020204030204" pitchFamily="34" charset="0"/>
              </a:rPr>
              <a:t> </a:t>
            </a:r>
          </a:p>
          <a:p>
            <a:pPr eaLnBrk="1" fontAlgn="auto" hangingPunct="1">
              <a:spcAft>
                <a:spcPts val="0"/>
              </a:spcAft>
              <a:buFont typeface="Arial" panose="020B0604020202020204" pitchFamily="34" charset="0"/>
              <a:buNone/>
              <a:defRPr/>
            </a:pPr>
            <a:r>
              <a:rPr lang="en-US" sz="1000" dirty="0">
                <a:latin typeface="Calibri" panose="020F0502020204030204" pitchFamily="34" charset="0"/>
              </a:rPr>
              <a:t>  </a:t>
            </a:r>
          </a:p>
          <a:p>
            <a:pPr marL="0" indent="0" eaLnBrk="1" fontAlgn="auto" hangingPunct="1">
              <a:spcAft>
                <a:spcPts val="0"/>
              </a:spcAft>
              <a:buFont typeface="Arial" panose="020B0604020202020204" pitchFamily="34" charset="0"/>
              <a:buNone/>
              <a:defRPr/>
            </a:pPr>
            <a:r>
              <a:rPr lang="en-US" sz="1400" dirty="0">
                <a:latin typeface="Calibri" panose="020F0502020204030204" pitchFamily="34" charset="0"/>
              </a:rPr>
              <a:t>A great hospital in a beautiful community is looking for its next Family Medicine physician to join a group of 45 employed physicians and bring their skills to the sum of specialties. </a:t>
            </a:r>
          </a:p>
          <a:p>
            <a:pPr marL="0" indent="0" eaLnBrk="1" fontAlgn="auto" hangingPunct="1">
              <a:spcAft>
                <a:spcPts val="0"/>
              </a:spcAft>
              <a:buFont typeface="Arial" panose="020B0604020202020204" pitchFamily="34" charset="0"/>
              <a:buNone/>
              <a:defRPr/>
            </a:pPr>
            <a:endParaRPr lang="en-US" sz="1000" dirty="0">
              <a:latin typeface="Calibri" panose="020F0502020204030204" pitchFamily="34" charset="0"/>
            </a:endParaRPr>
          </a:p>
          <a:p>
            <a:pPr eaLnBrk="1" fontAlgn="auto" hangingPunct="1">
              <a:spcAft>
                <a:spcPts val="0"/>
              </a:spcAft>
              <a:defRPr/>
            </a:pPr>
            <a:r>
              <a:rPr lang="en-US" sz="1400" dirty="0">
                <a:latin typeface="Calibri" panose="020F0502020204030204" pitchFamily="34" charset="0"/>
              </a:rPr>
              <a:t>Compensation varies with experience, but is highly competitive and above median</a:t>
            </a:r>
          </a:p>
          <a:p>
            <a:pPr eaLnBrk="1" fontAlgn="auto" hangingPunct="1">
              <a:spcAft>
                <a:spcPts val="0"/>
              </a:spcAft>
              <a:defRPr/>
            </a:pPr>
            <a:r>
              <a:rPr lang="en-US" sz="1400" dirty="0">
                <a:latin typeface="Calibri" panose="020F0502020204030204" pitchFamily="34" charset="0"/>
              </a:rPr>
              <a:t>Sign-on bonus and relocation assistance included</a:t>
            </a:r>
          </a:p>
          <a:p>
            <a:pPr eaLnBrk="1" fontAlgn="auto" hangingPunct="1">
              <a:spcAft>
                <a:spcPts val="0"/>
              </a:spcAft>
              <a:defRPr/>
            </a:pPr>
            <a:r>
              <a:rPr lang="en-US" sz="1400" dirty="0">
                <a:latin typeface="Calibri" panose="020F0502020204030204" pitchFamily="34" charset="0"/>
              </a:rPr>
              <a:t>Full benefits including malpractice coverage, CME and vacation </a:t>
            </a:r>
          </a:p>
          <a:p>
            <a:pPr eaLnBrk="1" fontAlgn="auto" hangingPunct="1">
              <a:spcAft>
                <a:spcPts val="0"/>
              </a:spcAft>
              <a:defRPr/>
            </a:pPr>
            <a:r>
              <a:rPr lang="en-US" sz="1400" dirty="0">
                <a:latin typeface="Calibri" panose="020F0502020204030204" pitchFamily="34" charset="0"/>
              </a:rPr>
              <a:t>No call</a:t>
            </a:r>
          </a:p>
          <a:p>
            <a:pPr marL="0" indent="0" eaLnBrk="1" fontAlgn="auto" hangingPunct="1">
              <a:spcAft>
                <a:spcPts val="0"/>
              </a:spcAft>
              <a:buFont typeface="Arial" panose="020B0604020202020204" pitchFamily="34" charset="0"/>
              <a:buNone/>
              <a:defRPr/>
            </a:pPr>
            <a:endParaRPr lang="en-US" sz="1000" dirty="0">
              <a:latin typeface="Calibri" panose="020F0502020204030204" pitchFamily="34" charset="0"/>
            </a:endParaRPr>
          </a:p>
          <a:p>
            <a:pPr marL="0" indent="0" eaLnBrk="1" fontAlgn="auto" hangingPunct="1">
              <a:spcAft>
                <a:spcPts val="0"/>
              </a:spcAft>
              <a:buFont typeface="Arial" panose="020B0604020202020204" pitchFamily="34" charset="0"/>
              <a:buNone/>
              <a:defRPr/>
            </a:pPr>
            <a:r>
              <a:rPr lang="en-US" sz="1400" dirty="0">
                <a:latin typeface="Calibri" panose="020F0502020204030204" pitchFamily="34" charset="0"/>
              </a:rPr>
              <a:t>The city of Quincy is located on limestone bluffs overlooking the Mississippi River, two hours from St. Louis, three and a half hours from Kansas City and four hours from Chicago.  The community also offers excellent education  system, fine dining and abundant recreational facilities.  </a:t>
            </a:r>
          </a:p>
          <a:p>
            <a:pPr marL="0" indent="0" eaLnBrk="1" fontAlgn="auto" hangingPunct="1">
              <a:spcAft>
                <a:spcPts val="0"/>
              </a:spcAft>
              <a:buFont typeface="Arial" panose="020B0604020202020204" pitchFamily="34" charset="0"/>
              <a:buNone/>
              <a:defRPr/>
            </a:pPr>
            <a:r>
              <a:rPr lang="en-US" sz="1000" dirty="0">
                <a:latin typeface="Calibri" panose="020F0502020204030204" pitchFamily="34" charset="0"/>
              </a:rPr>
              <a:t> </a:t>
            </a:r>
          </a:p>
          <a:p>
            <a:pPr marL="0" indent="0" eaLnBrk="1" fontAlgn="auto" hangingPunct="1">
              <a:spcAft>
                <a:spcPts val="0"/>
              </a:spcAft>
              <a:buFont typeface="Arial" panose="020B0604020202020204" pitchFamily="34" charset="0"/>
              <a:buNone/>
              <a:defRPr/>
            </a:pPr>
            <a:r>
              <a:rPr lang="en-US" sz="1400" dirty="0">
                <a:latin typeface="Calibri" panose="020F0502020204030204" pitchFamily="34" charset="0"/>
              </a:rPr>
              <a:t>This truly is a phenomenal position with a great system and a wonderful community.  Call today to find out if it is the right fit for you.</a:t>
            </a:r>
          </a:p>
          <a:p>
            <a:pPr eaLnBrk="1" fontAlgn="auto" hangingPunct="1">
              <a:spcAft>
                <a:spcPts val="0"/>
              </a:spcAft>
              <a:buFont typeface="Arial" panose="020B0604020202020204" pitchFamily="34" charset="0"/>
              <a:buNone/>
              <a:defRPr/>
            </a:pPr>
            <a:endParaRPr lang="en-US" dirty="0">
              <a:latin typeface="Calibri" panose="020F0502020204030204" pitchFamily="34" charset="0"/>
            </a:endParaRPr>
          </a:p>
        </p:txBody>
      </p:sp>
      <p:sp>
        <p:nvSpPr>
          <p:cNvPr id="4" name="TextBox 3"/>
          <p:cNvSpPr txBox="1"/>
          <p:nvPr/>
        </p:nvSpPr>
        <p:spPr>
          <a:xfrm>
            <a:off x="6553200" y="5181600"/>
            <a:ext cx="2286000" cy="769937"/>
          </a:xfrm>
          <a:prstGeom prst="rect">
            <a:avLst/>
          </a:prstGeom>
          <a:noFill/>
        </p:spPr>
        <p:txBody>
          <a:bodyPr>
            <a:spAutoFit/>
          </a:bodyPr>
          <a:lstStyle/>
          <a:p>
            <a:pPr eaLnBrk="1" fontAlgn="auto" hangingPunct="1">
              <a:spcBef>
                <a:spcPts val="0"/>
              </a:spcBef>
              <a:spcAft>
                <a:spcPts val="0"/>
              </a:spcAft>
              <a:defRPr/>
            </a:pPr>
            <a:r>
              <a:rPr lang="en-US" sz="4400" b="1" dirty="0">
                <a:solidFill>
                  <a:schemeClr val="accent5">
                    <a:lumMod val="75000"/>
                  </a:schemeClr>
                </a:solidFill>
                <a:latin typeface="+mn-lt"/>
                <a:cs typeface="+mn-cs"/>
              </a:rPr>
              <a:t>Good  </a:t>
            </a:r>
            <a:r>
              <a:rPr lang="en-US" sz="4400" b="1" dirty="0">
                <a:solidFill>
                  <a:schemeClr val="accent5">
                    <a:lumMod val="75000"/>
                  </a:schemeClr>
                </a:solidFill>
                <a:latin typeface="+mn-lt"/>
                <a:cs typeface="+mn-cs"/>
                <a:sym typeface="Wingdings" pitchFamily="2" charset="2"/>
              </a:rPr>
              <a:t></a:t>
            </a:r>
            <a:r>
              <a:rPr lang="en-US" sz="4400" b="1" dirty="0">
                <a:solidFill>
                  <a:schemeClr val="accent5">
                    <a:lumMod val="75000"/>
                  </a:schemeClr>
                </a:solidFill>
                <a:latin typeface="+mn-lt"/>
                <a:cs typeface="+mn-cs"/>
              </a:rPr>
              <a:t> </a:t>
            </a:r>
          </a:p>
        </p:txBody>
      </p:sp>
      <p:sp>
        <p:nvSpPr>
          <p:cNvPr id="7" name="Title 1"/>
          <p:cNvSpPr txBox="1">
            <a:spLocks/>
          </p:cNvSpPr>
          <p:nvPr/>
        </p:nvSpPr>
        <p:spPr>
          <a:xfrm>
            <a:off x="457200" y="274638"/>
            <a:ext cx="8229600" cy="1143000"/>
          </a:xfrm>
          <a:prstGeom prst="rect">
            <a:avLst/>
          </a:prstGeom>
        </p:spPr>
        <p:txBody>
          <a:bodyPr anchor="ctr"/>
          <a:lstStyle/>
          <a:p>
            <a:pPr algn="ctr" eaLnBrk="1" fontAlgn="auto" hangingPunct="1">
              <a:spcAft>
                <a:spcPts val="0"/>
              </a:spcAft>
              <a:defRPr/>
            </a:pPr>
            <a:r>
              <a:rPr lang="en-US" sz="3200" dirty="0">
                <a:latin typeface="Candara" pitchFamily="34" charset="0"/>
                <a:ea typeface="+mj-ea"/>
                <a:cs typeface="+mj-cs"/>
              </a:rPr>
              <a:t>Example II Re-write</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1000"/>
                                        <p:tgtEl>
                                          <p:spTgt spid="5">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1000"/>
                                        <p:tgtEl>
                                          <p:spTgt spid="5">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ox(in)">
                                      <p:cBhvr>
                                        <p:cTn id="13" dur="1000"/>
                                        <p:tgtEl>
                                          <p:spTgt spid="5">
                                            <p:txEl>
                                              <p:pRg st="2" end="2"/>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5">
                                            <p:txEl>
                                              <p:pRg st="4" end="4"/>
                                            </p:txEl>
                                          </p:spTgt>
                                        </p:tgtEl>
                                        <p:attrNameLst>
                                          <p:attrName>style.visibility</p:attrName>
                                        </p:attrNameLst>
                                      </p:cBhvr>
                                      <p:to>
                                        <p:strVal val="visible"/>
                                      </p:to>
                                    </p:set>
                                    <p:animEffect transition="in" filter="box(in)">
                                      <p:cBhvr>
                                        <p:cTn id="16" dur="1000"/>
                                        <p:tgtEl>
                                          <p:spTgt spid="5">
                                            <p:txEl>
                                              <p:pRg st="4" end="4"/>
                                            </p:txEl>
                                          </p:spTgt>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Effect transition="in" filter="box(in)">
                                      <p:cBhvr>
                                        <p:cTn id="19" dur="1000"/>
                                        <p:tgtEl>
                                          <p:spTgt spid="5">
                                            <p:txEl>
                                              <p:pRg st="5" end="5"/>
                                            </p:txEl>
                                          </p:spTgt>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box(in)">
                                      <p:cBhvr>
                                        <p:cTn id="22" dur="1000"/>
                                        <p:tgtEl>
                                          <p:spTgt spid="5">
                                            <p:txEl>
                                              <p:pRg st="6" end="6"/>
                                            </p:txEl>
                                          </p:spTgt>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animEffect transition="in" filter="box(in)">
                                      <p:cBhvr>
                                        <p:cTn id="25" dur="1000"/>
                                        <p:tgtEl>
                                          <p:spTgt spid="5">
                                            <p:txEl>
                                              <p:pRg st="7" end="7"/>
                                            </p:txEl>
                                          </p:spTgt>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5">
                                            <p:txEl>
                                              <p:pRg st="9" end="9"/>
                                            </p:txEl>
                                          </p:spTgt>
                                        </p:tgtEl>
                                        <p:attrNameLst>
                                          <p:attrName>style.visibility</p:attrName>
                                        </p:attrNameLst>
                                      </p:cBhvr>
                                      <p:to>
                                        <p:strVal val="visible"/>
                                      </p:to>
                                    </p:set>
                                    <p:animEffect transition="in" filter="box(in)">
                                      <p:cBhvr>
                                        <p:cTn id="28" dur="1000"/>
                                        <p:tgtEl>
                                          <p:spTgt spid="5">
                                            <p:txEl>
                                              <p:pRg st="9" end="9"/>
                                            </p:txEl>
                                          </p:spTgt>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5">
                                            <p:txEl>
                                              <p:pRg st="10" end="10"/>
                                            </p:txEl>
                                          </p:spTgt>
                                        </p:tgtEl>
                                        <p:attrNameLst>
                                          <p:attrName>style.visibility</p:attrName>
                                        </p:attrNameLst>
                                      </p:cBhvr>
                                      <p:to>
                                        <p:strVal val="visible"/>
                                      </p:to>
                                    </p:set>
                                    <p:animEffect transition="in" filter="box(in)">
                                      <p:cBhvr>
                                        <p:cTn id="31" dur="1000"/>
                                        <p:tgtEl>
                                          <p:spTgt spid="5">
                                            <p:txEl>
                                              <p:pRg st="10" end="10"/>
                                            </p:txEl>
                                          </p:spTgt>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5">
                                            <p:txEl>
                                              <p:pRg st="11" end="11"/>
                                            </p:txEl>
                                          </p:spTgt>
                                        </p:tgtEl>
                                        <p:attrNameLst>
                                          <p:attrName>style.visibility</p:attrName>
                                        </p:attrNameLst>
                                      </p:cBhvr>
                                      <p:to>
                                        <p:strVal val="visible"/>
                                      </p:to>
                                    </p:set>
                                    <p:animEffect transition="in" filter="box(in)">
                                      <p:cBhvr>
                                        <p:cTn id="34" dur="1000"/>
                                        <p:tgtEl>
                                          <p:spTgt spid="5">
                                            <p:txEl>
                                              <p:pRg st="11" end="11"/>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anim calcmode="lin" valueType="num">
                                      <p:cBhvr additive="base">
                                        <p:cTn id="39" dur="1000" fill="hold"/>
                                        <p:tgtEl>
                                          <p:spTgt spid="4"/>
                                        </p:tgtEl>
                                        <p:attrNameLst>
                                          <p:attrName>ppt_x</p:attrName>
                                        </p:attrNameLst>
                                      </p:cBhvr>
                                      <p:tavLst>
                                        <p:tav tm="0">
                                          <p:val>
                                            <p:strVal val="#ppt_x"/>
                                          </p:val>
                                        </p:tav>
                                        <p:tav tm="100000">
                                          <p:val>
                                            <p:strVal val="#ppt_x"/>
                                          </p:val>
                                        </p:tav>
                                      </p:tavLst>
                                    </p:anim>
                                    <p:anim calcmode="lin" valueType="num">
                                      <p:cBhvr additive="base">
                                        <p:cTn id="40"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noGrp="1"/>
          </p:cNvGraphicFramePr>
          <p:nvPr>
            <p:ph idx="1"/>
            <p:extLst>
              <p:ext uri="{D42A27DB-BD31-4B8C-83A1-F6EECF244321}">
                <p14:modId xmlns:p14="http://schemas.microsoft.com/office/powerpoint/2010/main" val="3231339737"/>
              </p:ext>
            </p:extLst>
          </p:nvPr>
        </p:nvGraphicFramePr>
        <p:xfrm>
          <a:off x="-101600" y="1143000"/>
          <a:ext cx="78994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4035" name="TextBox 6"/>
          <p:cNvSpPr txBox="1">
            <a:spLocks noChangeArrowheads="1"/>
          </p:cNvSpPr>
          <p:nvPr/>
        </p:nvSpPr>
        <p:spPr bwMode="auto">
          <a:xfrm>
            <a:off x="152400" y="5557833"/>
            <a:ext cx="87630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100" dirty="0">
                <a:latin typeface="Calibri" panose="020F0502020204030204" pitchFamily="34" charset="0"/>
              </a:rPr>
              <a:t>Q: If you were receiving job opportunity information from a potential employer, what communication format are you more likely to open and read to learn more about the position?</a:t>
            </a:r>
          </a:p>
        </p:txBody>
      </p:sp>
      <p:graphicFrame>
        <p:nvGraphicFramePr>
          <p:cNvPr id="8" name="Table 7"/>
          <p:cNvGraphicFramePr>
            <a:graphicFrameLocks noGrp="1"/>
          </p:cNvGraphicFramePr>
          <p:nvPr/>
        </p:nvGraphicFramePr>
        <p:xfrm>
          <a:off x="7696200" y="1160463"/>
          <a:ext cx="762000" cy="4067178"/>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val="20000"/>
                    </a:ext>
                  </a:extLst>
                </a:gridCol>
              </a:tblGrid>
              <a:tr h="457236">
                <a:tc>
                  <a:txBody>
                    <a:bodyPr/>
                    <a:lstStyle/>
                    <a:p>
                      <a:pPr algn="ctr"/>
                      <a:r>
                        <a:rPr lang="en-US" sz="1200" dirty="0">
                          <a:solidFill>
                            <a:schemeClr val="tx1"/>
                          </a:solidFill>
                        </a:rPr>
                        <a:t>Top 2 Box</a:t>
                      </a:r>
                    </a:p>
                  </a:txBody>
                  <a:tcPr marT="45724" marB="45724">
                    <a:solidFill>
                      <a:schemeClr val="tx2">
                        <a:lumMod val="20000"/>
                        <a:lumOff val="80000"/>
                      </a:schemeClr>
                    </a:solidFill>
                  </a:tcPr>
                </a:tc>
                <a:extLst>
                  <a:ext uri="{0D108BD9-81ED-4DB2-BD59-A6C34878D82A}">
                    <a16:rowId xmlns:a16="http://schemas.microsoft.com/office/drawing/2014/main" val="10000"/>
                  </a:ext>
                </a:extLst>
              </a:tr>
              <a:tr h="515706">
                <a:tc>
                  <a:txBody>
                    <a:bodyPr/>
                    <a:lstStyle/>
                    <a:p>
                      <a:pPr algn="ctr"/>
                      <a:r>
                        <a:rPr lang="en-US" sz="2400" b="1" dirty="0"/>
                        <a:t>71%</a:t>
                      </a:r>
                    </a:p>
                  </a:txBody>
                  <a:tcPr marT="45724" marB="45724" anchor="ctr">
                    <a:solidFill>
                      <a:schemeClr val="tx2">
                        <a:lumMod val="20000"/>
                        <a:lumOff val="80000"/>
                      </a:schemeClr>
                    </a:solidFill>
                  </a:tcPr>
                </a:tc>
                <a:extLst>
                  <a:ext uri="{0D108BD9-81ED-4DB2-BD59-A6C34878D82A}">
                    <a16:rowId xmlns:a16="http://schemas.microsoft.com/office/drawing/2014/main" val="10001"/>
                  </a:ext>
                </a:extLst>
              </a:tr>
              <a:tr h="515706">
                <a:tc>
                  <a:txBody>
                    <a:bodyPr/>
                    <a:lstStyle/>
                    <a:p>
                      <a:pPr algn="ctr"/>
                      <a:r>
                        <a:rPr lang="en-US" sz="2400" b="1" dirty="0"/>
                        <a:t>62%</a:t>
                      </a:r>
                    </a:p>
                  </a:txBody>
                  <a:tcPr marT="45724" marB="45724" anchor="ctr">
                    <a:solidFill>
                      <a:schemeClr val="tx2">
                        <a:lumMod val="20000"/>
                        <a:lumOff val="80000"/>
                      </a:schemeClr>
                    </a:solidFill>
                  </a:tcPr>
                </a:tc>
                <a:extLst>
                  <a:ext uri="{0D108BD9-81ED-4DB2-BD59-A6C34878D82A}">
                    <a16:rowId xmlns:a16="http://schemas.microsoft.com/office/drawing/2014/main" val="10002"/>
                  </a:ext>
                </a:extLst>
              </a:tr>
              <a:tr h="515706">
                <a:tc>
                  <a:txBody>
                    <a:bodyPr/>
                    <a:lstStyle/>
                    <a:p>
                      <a:pPr algn="ctr"/>
                      <a:r>
                        <a:rPr lang="en-US" sz="1400" b="1" dirty="0"/>
                        <a:t>31%</a:t>
                      </a:r>
                    </a:p>
                  </a:txBody>
                  <a:tcPr marT="45724" marB="45724" anchor="ctr">
                    <a:solidFill>
                      <a:schemeClr val="tx2">
                        <a:lumMod val="20000"/>
                        <a:lumOff val="80000"/>
                      </a:schemeClr>
                    </a:solidFill>
                  </a:tcPr>
                </a:tc>
                <a:extLst>
                  <a:ext uri="{0D108BD9-81ED-4DB2-BD59-A6C34878D82A}">
                    <a16:rowId xmlns:a16="http://schemas.microsoft.com/office/drawing/2014/main" val="10003"/>
                  </a:ext>
                </a:extLst>
              </a:tr>
              <a:tr h="515706">
                <a:tc>
                  <a:txBody>
                    <a:bodyPr/>
                    <a:lstStyle/>
                    <a:p>
                      <a:pPr algn="ctr"/>
                      <a:r>
                        <a:rPr lang="en-US" sz="1400" b="1" dirty="0"/>
                        <a:t>30%</a:t>
                      </a:r>
                    </a:p>
                  </a:txBody>
                  <a:tcPr marT="45724" marB="45724" anchor="ctr">
                    <a:solidFill>
                      <a:schemeClr val="tx2">
                        <a:lumMod val="20000"/>
                        <a:lumOff val="80000"/>
                      </a:schemeClr>
                    </a:solidFill>
                  </a:tcPr>
                </a:tc>
                <a:extLst>
                  <a:ext uri="{0D108BD9-81ED-4DB2-BD59-A6C34878D82A}">
                    <a16:rowId xmlns:a16="http://schemas.microsoft.com/office/drawing/2014/main" val="10004"/>
                  </a:ext>
                </a:extLst>
              </a:tr>
              <a:tr h="515706">
                <a:tc>
                  <a:txBody>
                    <a:bodyPr/>
                    <a:lstStyle/>
                    <a:p>
                      <a:pPr algn="ctr"/>
                      <a:r>
                        <a:rPr lang="en-US" sz="1400" b="1" dirty="0"/>
                        <a:t>19%</a:t>
                      </a:r>
                    </a:p>
                  </a:txBody>
                  <a:tcPr marT="45724" marB="45724" anchor="ctr">
                    <a:solidFill>
                      <a:schemeClr val="tx2">
                        <a:lumMod val="20000"/>
                        <a:lumOff val="80000"/>
                      </a:schemeClr>
                    </a:solidFill>
                  </a:tcPr>
                </a:tc>
                <a:extLst>
                  <a:ext uri="{0D108BD9-81ED-4DB2-BD59-A6C34878D82A}">
                    <a16:rowId xmlns:a16="http://schemas.microsoft.com/office/drawing/2014/main" val="10005"/>
                  </a:ext>
                </a:extLst>
              </a:tr>
              <a:tr h="515706">
                <a:tc>
                  <a:txBody>
                    <a:bodyPr/>
                    <a:lstStyle/>
                    <a:p>
                      <a:pPr algn="ctr"/>
                      <a:r>
                        <a:rPr lang="en-US" sz="1400" b="1" dirty="0"/>
                        <a:t>12%</a:t>
                      </a:r>
                    </a:p>
                  </a:txBody>
                  <a:tcPr marT="45724" marB="45724" anchor="ctr">
                    <a:solidFill>
                      <a:schemeClr val="tx2">
                        <a:lumMod val="20000"/>
                        <a:lumOff val="80000"/>
                      </a:schemeClr>
                    </a:solidFill>
                  </a:tcPr>
                </a:tc>
                <a:extLst>
                  <a:ext uri="{0D108BD9-81ED-4DB2-BD59-A6C34878D82A}">
                    <a16:rowId xmlns:a16="http://schemas.microsoft.com/office/drawing/2014/main" val="10006"/>
                  </a:ext>
                </a:extLst>
              </a:tr>
              <a:tr h="515706">
                <a:tc>
                  <a:txBody>
                    <a:bodyPr/>
                    <a:lstStyle/>
                    <a:p>
                      <a:pPr algn="ctr"/>
                      <a:r>
                        <a:rPr lang="en-US" sz="1400" b="1" dirty="0"/>
                        <a:t>7%</a:t>
                      </a:r>
                    </a:p>
                  </a:txBody>
                  <a:tcPr marT="45724" marB="45724" anchor="ctr">
                    <a:solidFill>
                      <a:schemeClr val="tx2">
                        <a:lumMod val="20000"/>
                        <a:lumOff val="80000"/>
                      </a:schemeClr>
                    </a:solidFill>
                  </a:tcPr>
                </a:tc>
                <a:extLst>
                  <a:ext uri="{0D108BD9-81ED-4DB2-BD59-A6C34878D82A}">
                    <a16:rowId xmlns:a16="http://schemas.microsoft.com/office/drawing/2014/main" val="10007"/>
                  </a:ext>
                </a:extLst>
              </a:tr>
            </a:tbl>
          </a:graphicData>
        </a:graphic>
      </p:graphicFrame>
      <p:sp>
        <p:nvSpPr>
          <p:cNvPr id="44056" name="TextBox 1"/>
          <p:cNvSpPr txBox="1">
            <a:spLocks noChangeArrowheads="1"/>
          </p:cNvSpPr>
          <p:nvPr/>
        </p:nvSpPr>
        <p:spPr bwMode="auto">
          <a:xfrm>
            <a:off x="152400" y="5404639"/>
            <a:ext cx="9144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100" dirty="0">
                <a:latin typeface="Calibri" panose="020F0502020204030204" pitchFamily="34" charset="0"/>
              </a:rPr>
              <a:t>N=243</a:t>
            </a:r>
          </a:p>
        </p:txBody>
      </p:sp>
      <p:sp>
        <p:nvSpPr>
          <p:cNvPr id="11" name="Title 1"/>
          <p:cNvSpPr txBox="1">
            <a:spLocks/>
          </p:cNvSpPr>
          <p:nvPr/>
        </p:nvSpPr>
        <p:spPr>
          <a:xfrm>
            <a:off x="457200" y="274638"/>
            <a:ext cx="8229600" cy="1143000"/>
          </a:xfrm>
          <a:prstGeom prst="rect">
            <a:avLst/>
          </a:prstGeom>
        </p:spPr>
        <p:txBody>
          <a:bodyPr anchor="ctr"/>
          <a:lstStyle/>
          <a:p>
            <a:pPr algn="ctr" eaLnBrk="1" fontAlgn="auto" hangingPunct="1">
              <a:spcAft>
                <a:spcPts val="0"/>
              </a:spcAft>
              <a:defRPr/>
            </a:pPr>
            <a:r>
              <a:rPr lang="en-US" sz="3200" dirty="0">
                <a:latin typeface="Candara" pitchFamily="34" charset="0"/>
                <a:ea typeface="+mj-ea"/>
                <a:cs typeface="+mj-cs"/>
              </a:rPr>
              <a:t>Communication Formats</a:t>
            </a:r>
          </a:p>
        </p:txBody>
      </p:sp>
    </p:spTree>
  </p:cSld>
  <p:clrMapOvr>
    <a:masterClrMapping/>
  </p:clrMapOvr>
  <p:transition spd="med">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bwMode="auto">
          <a:xfrm>
            <a:off x="609600" y="2286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US" altLang="en-US" sz="2800" dirty="0"/>
              <a:t>Job Opportunity Emails per Week</a:t>
            </a:r>
            <a:br>
              <a:rPr lang="en-US" altLang="en-US" sz="2800" dirty="0"/>
            </a:br>
            <a:r>
              <a:rPr lang="en-US" altLang="en-US" sz="1400" dirty="0"/>
              <a:t>Non job seekers also receive announcements</a:t>
            </a:r>
            <a:endParaRPr lang="en-US" altLang="en-US" sz="2800" dirty="0"/>
          </a:p>
        </p:txBody>
      </p:sp>
      <p:graphicFrame>
        <p:nvGraphicFramePr>
          <p:cNvPr id="46083" name="Content Placeholder 5"/>
          <p:cNvGraphicFramePr>
            <a:graphicFrameLocks noGrp="1"/>
          </p:cNvGraphicFramePr>
          <p:nvPr>
            <p:ph idx="1"/>
            <p:extLst>
              <p:ext uri="{D42A27DB-BD31-4B8C-83A1-F6EECF244321}">
                <p14:modId xmlns:p14="http://schemas.microsoft.com/office/powerpoint/2010/main" val="2958746853"/>
              </p:ext>
            </p:extLst>
          </p:nvPr>
        </p:nvGraphicFramePr>
        <p:xfrm>
          <a:off x="228600" y="1524001"/>
          <a:ext cx="8610600" cy="4128654"/>
        </p:xfrm>
        <a:graphic>
          <a:graphicData uri="http://schemas.openxmlformats.org/presentationml/2006/ole">
            <mc:AlternateContent xmlns:mc="http://schemas.openxmlformats.org/markup-compatibility/2006">
              <mc:Choice xmlns:v="urn:schemas-microsoft-com:vml" Requires="v">
                <p:oleObj spid="_x0000_s46094" name="Chart" r:id="rId4" imgW="8343900" imgH="4124230" progId="Excel.Chart.8">
                  <p:embed/>
                </p:oleObj>
              </mc:Choice>
              <mc:Fallback>
                <p:oleObj name="Chart" r:id="rId4" imgW="8343900" imgH="4124230" progId="Excel.Chart.8">
                  <p:embed/>
                  <p:pic>
                    <p:nvPicPr>
                      <p:cNvPr id="0" name="Content Placeholder 5"/>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1524001"/>
                        <a:ext cx="8610600" cy="4128654"/>
                      </a:xfrm>
                      <a:prstGeom prst="rect">
                        <a:avLst/>
                      </a:prstGeom>
                      <a:noFill/>
                      <a:ln>
                        <a:noFill/>
                      </a:ln>
                    </p:spPr>
                  </p:pic>
                </p:oleObj>
              </mc:Fallback>
            </mc:AlternateContent>
          </a:graphicData>
        </a:graphic>
      </p:graphicFrame>
      <p:sp>
        <p:nvSpPr>
          <p:cNvPr id="46084" name="TextBox 6"/>
          <p:cNvSpPr txBox="1">
            <a:spLocks noChangeArrowheads="1"/>
          </p:cNvSpPr>
          <p:nvPr/>
        </p:nvSpPr>
        <p:spPr bwMode="auto">
          <a:xfrm>
            <a:off x="228600" y="5652655"/>
            <a:ext cx="76962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100" dirty="0"/>
              <a:t>Q: Approximately how many emails about job opportunities do you receive in a typical week?</a:t>
            </a:r>
          </a:p>
        </p:txBody>
      </p:sp>
      <p:sp>
        <p:nvSpPr>
          <p:cNvPr id="46085" name="TextBox 1"/>
          <p:cNvSpPr txBox="1">
            <a:spLocks noChangeArrowheads="1"/>
          </p:cNvSpPr>
          <p:nvPr/>
        </p:nvSpPr>
        <p:spPr bwMode="auto">
          <a:xfrm>
            <a:off x="228600" y="5425787"/>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100" dirty="0">
                <a:latin typeface="Calibri" panose="020F0502020204030204" pitchFamily="34" charset="0"/>
              </a:rPr>
              <a:t>N=250</a:t>
            </a:r>
          </a:p>
        </p:txBody>
      </p:sp>
    </p:spTree>
  </p:cSld>
  <p:clrMapOvr>
    <a:masterClrMapping/>
  </p:clrMapOvr>
  <p:transition spd="med">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bwMode="auto">
          <a:xfrm>
            <a:off x="304800" y="381000"/>
            <a:ext cx="86868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US" altLang="en-US" sz="2800" dirty="0"/>
              <a:t>Recruiters Send More than Half of </a:t>
            </a:r>
            <a:br>
              <a:rPr lang="en-US" altLang="en-US" sz="2800" dirty="0"/>
            </a:br>
            <a:r>
              <a:rPr lang="en-US" altLang="en-US" sz="2800" dirty="0"/>
              <a:t>Job Announcements </a:t>
            </a:r>
          </a:p>
        </p:txBody>
      </p:sp>
      <p:graphicFrame>
        <p:nvGraphicFramePr>
          <p:cNvPr id="48131" name="Content Placeholder 6"/>
          <p:cNvGraphicFramePr>
            <a:graphicFrameLocks noGrp="1"/>
          </p:cNvGraphicFramePr>
          <p:nvPr>
            <p:ph idx="1"/>
            <p:extLst>
              <p:ext uri="{D42A27DB-BD31-4B8C-83A1-F6EECF244321}">
                <p14:modId xmlns:p14="http://schemas.microsoft.com/office/powerpoint/2010/main" val="889393680"/>
              </p:ext>
            </p:extLst>
          </p:nvPr>
        </p:nvGraphicFramePr>
        <p:xfrm>
          <a:off x="-1143000" y="1143000"/>
          <a:ext cx="9601200" cy="4848225"/>
        </p:xfrm>
        <a:graphic>
          <a:graphicData uri="http://schemas.openxmlformats.org/presentationml/2006/ole">
            <mc:AlternateContent xmlns:mc="http://schemas.openxmlformats.org/markup-compatibility/2006">
              <mc:Choice xmlns:v="urn:schemas-microsoft-com:vml" Requires="v">
                <p:oleObj spid="_x0000_s48142" name="Chart" r:id="rId4" imgW="10391584" imgH="8258318" progId="Excel.Chart.8">
                  <p:embed/>
                </p:oleObj>
              </mc:Choice>
              <mc:Fallback>
                <p:oleObj name="Chart" r:id="rId4" imgW="10391584" imgH="8258318" progId="Excel.Chart.8">
                  <p:embed/>
                  <p:pic>
                    <p:nvPicPr>
                      <p:cNvPr id="0" name="Content Placeholder 6"/>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1143000"/>
                        <a:ext cx="9601200" cy="4848225"/>
                      </a:xfrm>
                      <a:prstGeom prst="rect">
                        <a:avLst/>
                      </a:prstGeom>
                      <a:noFill/>
                      <a:ln>
                        <a:noFill/>
                      </a:ln>
                    </p:spPr>
                  </p:pic>
                </p:oleObj>
              </mc:Fallback>
            </mc:AlternateContent>
          </a:graphicData>
        </a:graphic>
      </p:graphicFrame>
      <p:sp>
        <p:nvSpPr>
          <p:cNvPr id="48132" name="TextBox 7"/>
          <p:cNvSpPr txBox="1">
            <a:spLocks noChangeArrowheads="1"/>
          </p:cNvSpPr>
          <p:nvPr/>
        </p:nvSpPr>
        <p:spPr bwMode="auto">
          <a:xfrm>
            <a:off x="76200" y="5680456"/>
            <a:ext cx="65532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100" dirty="0"/>
              <a:t>Q10: When you receive emails about job opportunities, what sources are they from?</a:t>
            </a:r>
          </a:p>
        </p:txBody>
      </p:sp>
      <p:sp>
        <p:nvSpPr>
          <p:cNvPr id="48133" name="TextBox 8"/>
          <p:cNvSpPr txBox="1">
            <a:spLocks noChangeArrowheads="1"/>
          </p:cNvSpPr>
          <p:nvPr/>
        </p:nvSpPr>
        <p:spPr bwMode="auto">
          <a:xfrm>
            <a:off x="76200" y="5432701"/>
            <a:ext cx="8382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100" dirty="0"/>
              <a:t>N=250</a:t>
            </a:r>
          </a:p>
        </p:txBody>
      </p:sp>
    </p:spTree>
  </p:cSld>
  <p:clrMapOvr>
    <a:masterClrMapping/>
  </p:clrMapOvr>
  <p:transition spd="med">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274638"/>
            <a:ext cx="8229600" cy="1143000"/>
          </a:xfrm>
          <a:prstGeom prst="rect">
            <a:avLst/>
          </a:prstGeom>
        </p:spPr>
        <p:txBody>
          <a:bodyPr anchor="ctr"/>
          <a:lstStyle/>
          <a:p>
            <a:pPr algn="ctr" eaLnBrk="1" fontAlgn="auto" hangingPunct="1">
              <a:spcAft>
                <a:spcPts val="0"/>
              </a:spcAft>
              <a:defRPr/>
            </a:pPr>
            <a:r>
              <a:rPr lang="en-US" sz="3200" dirty="0">
                <a:latin typeface="Candara" pitchFamily="34" charset="0"/>
                <a:ea typeface="+mj-ea"/>
                <a:cs typeface="+mj-cs"/>
              </a:rPr>
              <a:t>Introductions</a:t>
            </a:r>
          </a:p>
        </p:txBody>
      </p:sp>
      <p:sp>
        <p:nvSpPr>
          <p:cNvPr id="9" name="Content Placeholder 4"/>
          <p:cNvSpPr txBox="1">
            <a:spLocks/>
          </p:cNvSpPr>
          <p:nvPr/>
        </p:nvSpPr>
        <p:spPr bwMode="auto">
          <a:xfrm>
            <a:off x="457200" y="1676400"/>
            <a:ext cx="8229600" cy="4525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eaLnBrk="1" hangingPunct="1">
              <a:buNone/>
            </a:pPr>
            <a:r>
              <a:rPr lang="en-US" altLang="en-US" sz="2400" dirty="0"/>
              <a:t>Matt Neuwirth</a:t>
            </a:r>
          </a:p>
          <a:p>
            <a:pPr marL="0" indent="0" algn="ctr" eaLnBrk="1" hangingPunct="1">
              <a:buNone/>
            </a:pPr>
            <a:r>
              <a:rPr lang="en-US" altLang="en-US" sz="2400" dirty="0"/>
              <a:t>Senior Vice President of Business Development</a:t>
            </a:r>
          </a:p>
          <a:p>
            <a:pPr marL="0" indent="0" algn="ctr" eaLnBrk="1" hangingPunct="1">
              <a:buNone/>
            </a:pPr>
            <a:r>
              <a:rPr lang="en-US" altLang="en-US" sz="2400" dirty="0"/>
              <a:t>Enterprise Medical Recruiting</a:t>
            </a:r>
          </a:p>
          <a:p>
            <a:pPr marL="0" indent="0" algn="ctr" eaLnBrk="1" hangingPunct="1">
              <a:buNone/>
            </a:pPr>
            <a:endParaRPr lang="en-US" altLang="en-US" sz="2400" dirty="0"/>
          </a:p>
          <a:p>
            <a:pPr marL="0" indent="0" algn="ctr" eaLnBrk="1" hangingPunct="1">
              <a:buNone/>
            </a:pPr>
            <a:r>
              <a:rPr lang="en-US" altLang="en-US" dirty="0">
                <a:latin typeface="Candara" panose="020E0502030303020204" pitchFamily="34" charset="0"/>
              </a:rPr>
              <a:t>Survey Source:</a:t>
            </a:r>
          </a:p>
          <a:p>
            <a:pPr marL="0" indent="0" algn="ctr" eaLnBrk="1" hangingPunct="1">
              <a:buNone/>
            </a:pPr>
            <a:endParaRPr lang="en-US" altLang="en-US" sz="2400" dirty="0"/>
          </a:p>
          <a:p>
            <a:pPr marL="0" indent="0" algn="ctr" eaLnBrk="1" hangingPunct="1">
              <a:buNone/>
            </a:pPr>
            <a:r>
              <a:rPr lang="en-US" altLang="en-US" sz="2400" dirty="0" err="1"/>
              <a:t>MDLinx</a:t>
            </a:r>
            <a:r>
              <a:rPr lang="en-US" altLang="en-US" sz="2400" dirty="0"/>
              <a:t>/</a:t>
            </a:r>
            <a:r>
              <a:rPr lang="en-US" altLang="en-US" sz="2400" dirty="0" err="1"/>
              <a:t>PracticeMatch</a:t>
            </a:r>
            <a:endParaRPr lang="en-US" altLang="en-US" sz="2400" dirty="0"/>
          </a:p>
        </p:txBody>
      </p:sp>
    </p:spTree>
  </p:cSld>
  <p:clrMapOvr>
    <a:masterClrMapping/>
  </p:clrMapOvr>
  <p:transition spd="med">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TextBox 7"/>
          <p:cNvSpPr txBox="1">
            <a:spLocks noChangeArrowheads="1"/>
          </p:cNvSpPr>
          <p:nvPr/>
        </p:nvSpPr>
        <p:spPr bwMode="auto">
          <a:xfrm>
            <a:off x="76200" y="5694311"/>
            <a:ext cx="65532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100" dirty="0"/>
              <a:t>Q: When you receive emails about job opportunities, what sources are they from?</a:t>
            </a:r>
          </a:p>
        </p:txBody>
      </p:sp>
      <p:sp>
        <p:nvSpPr>
          <p:cNvPr id="48133" name="TextBox 8"/>
          <p:cNvSpPr txBox="1">
            <a:spLocks noChangeArrowheads="1"/>
          </p:cNvSpPr>
          <p:nvPr/>
        </p:nvSpPr>
        <p:spPr bwMode="auto">
          <a:xfrm>
            <a:off x="76200" y="5437910"/>
            <a:ext cx="8382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100"/>
              <a:t>N=250</a:t>
            </a:r>
          </a:p>
        </p:txBody>
      </p:sp>
      <p:graphicFrame>
        <p:nvGraphicFramePr>
          <p:cNvPr id="48134" name="Content Placeholder 5"/>
          <p:cNvGraphicFramePr>
            <a:graphicFrameLocks/>
          </p:cNvGraphicFramePr>
          <p:nvPr>
            <p:extLst>
              <p:ext uri="{D42A27DB-BD31-4B8C-83A1-F6EECF244321}">
                <p14:modId xmlns:p14="http://schemas.microsoft.com/office/powerpoint/2010/main" val="3563091989"/>
              </p:ext>
            </p:extLst>
          </p:nvPr>
        </p:nvGraphicFramePr>
        <p:xfrm>
          <a:off x="152400" y="1295400"/>
          <a:ext cx="8839200" cy="4495800"/>
        </p:xfrm>
        <a:graphic>
          <a:graphicData uri="http://schemas.openxmlformats.org/presentationml/2006/ole">
            <mc:AlternateContent xmlns:mc="http://schemas.openxmlformats.org/markup-compatibility/2006">
              <mc:Choice xmlns:v="urn:schemas-microsoft-com:vml" Requires="v">
                <p:oleObj spid="_x0000_s71688" name="Chart" r:id="rId4" imgW="7058025" imgH="4943332" progId="Excel.Chart.8">
                  <p:embed/>
                </p:oleObj>
              </mc:Choice>
              <mc:Fallback>
                <p:oleObj name="Chart" r:id="rId4" imgW="7058025" imgH="4943332" progId="Excel.Chart.8">
                  <p:embed/>
                  <p:pic>
                    <p:nvPicPr>
                      <p:cNvPr id="48134" name="Content Placeholder 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1295400"/>
                        <a:ext cx="8839200" cy="4495800"/>
                      </a:xfrm>
                      <a:prstGeom prst="rect">
                        <a:avLst/>
                      </a:prstGeom>
                      <a:noFill/>
                      <a:ln>
                        <a:noFill/>
                      </a:ln>
                    </p:spPr>
                  </p:pic>
                </p:oleObj>
              </mc:Fallback>
            </mc:AlternateContent>
          </a:graphicData>
        </a:graphic>
      </p:graphicFrame>
      <p:sp>
        <p:nvSpPr>
          <p:cNvPr id="8" name="Title 1"/>
          <p:cNvSpPr>
            <a:spLocks noGrp="1"/>
          </p:cNvSpPr>
          <p:nvPr>
            <p:ph type="title"/>
          </p:nvPr>
        </p:nvSpPr>
        <p:spPr bwMode="auto">
          <a:xfrm>
            <a:off x="304800" y="381000"/>
            <a:ext cx="86868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US" altLang="en-US" sz="2800" dirty="0"/>
              <a:t>On Which Emails Do You </a:t>
            </a:r>
            <a:br>
              <a:rPr lang="en-US" altLang="en-US" sz="2800" dirty="0"/>
            </a:br>
            <a:r>
              <a:rPr lang="en-US" altLang="en-US" sz="2800" dirty="0"/>
              <a:t>Receive Job Opportunities</a:t>
            </a:r>
          </a:p>
        </p:txBody>
      </p:sp>
    </p:spTree>
    <p:extLst>
      <p:ext uri="{BB962C8B-B14F-4D97-AF65-F5344CB8AC3E}">
        <p14:creationId xmlns:p14="http://schemas.microsoft.com/office/powerpoint/2010/main" val="656930988"/>
      </p:ext>
    </p:extLst>
  </p:cSld>
  <p:clrMapOvr>
    <a:masterClrMapping/>
  </p:clrMapOvr>
  <p:transition spd="med">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bwMode="auto">
          <a:xfrm>
            <a:off x="495300" y="228600"/>
            <a:ext cx="82296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US" altLang="en-US" sz="2800" dirty="0"/>
              <a:t>Viewing Behaviors</a:t>
            </a:r>
            <a:br>
              <a:rPr lang="en-US" altLang="en-US" sz="2800" dirty="0"/>
            </a:br>
            <a:r>
              <a:rPr lang="en-US" altLang="en-US" sz="1400" dirty="0"/>
              <a:t>Even those not searching are scanning postings</a:t>
            </a:r>
          </a:p>
        </p:txBody>
      </p:sp>
      <p:graphicFrame>
        <p:nvGraphicFramePr>
          <p:cNvPr id="50179" name="Content Placeholder 6"/>
          <p:cNvGraphicFramePr>
            <a:graphicFrameLocks noGrp="1"/>
          </p:cNvGraphicFramePr>
          <p:nvPr>
            <p:ph idx="1"/>
            <p:extLst>
              <p:ext uri="{D42A27DB-BD31-4B8C-83A1-F6EECF244321}">
                <p14:modId xmlns:p14="http://schemas.microsoft.com/office/powerpoint/2010/main" val="2966624516"/>
              </p:ext>
            </p:extLst>
          </p:nvPr>
        </p:nvGraphicFramePr>
        <p:xfrm>
          <a:off x="558800" y="1171575"/>
          <a:ext cx="7207250" cy="4238625"/>
        </p:xfrm>
        <a:graphic>
          <a:graphicData uri="http://schemas.openxmlformats.org/presentationml/2006/ole">
            <mc:AlternateContent xmlns:mc="http://schemas.openxmlformats.org/markup-compatibility/2006">
              <mc:Choice xmlns:v="urn:schemas-microsoft-com:vml" Requires="v">
                <p:oleObj spid="_x0000_s50189" name="Chart" r:id="rId4" imgW="8762810" imgH="5152930" progId="Excel.Chart.8">
                  <p:embed/>
                </p:oleObj>
              </mc:Choice>
              <mc:Fallback>
                <p:oleObj name="Chart" r:id="rId4" imgW="8762810" imgH="5152930" progId="Excel.Chart.8">
                  <p:embed/>
                  <p:pic>
                    <p:nvPicPr>
                      <p:cNvPr id="0" name="Content Placeholder 6"/>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8800" y="1171575"/>
                        <a:ext cx="7207250" cy="4238625"/>
                      </a:xfrm>
                      <a:prstGeom prst="rect">
                        <a:avLst/>
                      </a:prstGeom>
                      <a:noFill/>
                      <a:ln>
                        <a:noFill/>
                      </a:ln>
                    </p:spPr>
                  </p:pic>
                </p:oleObj>
              </mc:Fallback>
            </mc:AlternateContent>
          </a:graphicData>
        </a:graphic>
      </p:graphicFrame>
      <p:sp>
        <p:nvSpPr>
          <p:cNvPr id="50180" name="TextBox 7"/>
          <p:cNvSpPr txBox="1">
            <a:spLocks noChangeArrowheads="1"/>
          </p:cNvSpPr>
          <p:nvPr/>
        </p:nvSpPr>
        <p:spPr bwMode="auto">
          <a:xfrm>
            <a:off x="90055" y="5526568"/>
            <a:ext cx="66294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100"/>
              <a:t>Q: Do you expect to look for a new position in the future?</a:t>
            </a:r>
          </a:p>
          <a:p>
            <a:r>
              <a:rPr lang="en-US" altLang="en-US" sz="1100"/>
              <a:t>Q: Which of the following best describes your approach to job opportunity announcements?</a:t>
            </a:r>
          </a:p>
        </p:txBody>
      </p:sp>
      <p:sp>
        <p:nvSpPr>
          <p:cNvPr id="50181" name="TextBox 8"/>
          <p:cNvSpPr txBox="1">
            <a:spLocks noChangeArrowheads="1"/>
          </p:cNvSpPr>
          <p:nvPr/>
        </p:nvSpPr>
        <p:spPr bwMode="auto">
          <a:xfrm>
            <a:off x="90055" y="5334336"/>
            <a:ext cx="8382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100" dirty="0"/>
              <a:t>N=250</a:t>
            </a:r>
          </a:p>
        </p:txBody>
      </p:sp>
      <p:sp>
        <p:nvSpPr>
          <p:cNvPr id="2" name="Right Brace 1"/>
          <p:cNvSpPr/>
          <p:nvPr/>
        </p:nvSpPr>
        <p:spPr>
          <a:xfrm>
            <a:off x="7696200" y="1457325"/>
            <a:ext cx="495300" cy="190500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0183" name="TextBox 2"/>
          <p:cNvSpPr txBox="1">
            <a:spLocks noChangeArrowheads="1"/>
          </p:cNvSpPr>
          <p:nvPr/>
        </p:nvSpPr>
        <p:spPr bwMode="auto">
          <a:xfrm>
            <a:off x="8248650" y="2225675"/>
            <a:ext cx="74295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a:solidFill>
                  <a:srgbClr val="3399FF"/>
                </a:solidFill>
              </a:rPr>
              <a:t>95%</a:t>
            </a:r>
          </a:p>
          <a:p>
            <a:r>
              <a:rPr lang="en-US" altLang="en-US" sz="1000">
                <a:solidFill>
                  <a:srgbClr val="002060"/>
                </a:solidFill>
              </a:rPr>
              <a:t>Vs.</a:t>
            </a:r>
          </a:p>
          <a:p>
            <a:r>
              <a:rPr lang="en-US" altLang="en-US">
                <a:solidFill>
                  <a:srgbClr val="FF6600"/>
                </a:solidFill>
              </a:rPr>
              <a:t>81%</a:t>
            </a:r>
          </a:p>
        </p:txBody>
      </p:sp>
    </p:spTree>
  </p:cSld>
  <p:clrMapOvr>
    <a:masterClrMapping/>
  </p:clrMapOvr>
  <p:transition spd="med">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bwMode="auto">
          <a:xfrm>
            <a:off x="1371600" y="272240"/>
            <a:ext cx="6781800" cy="747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US" altLang="en-US" sz="2800" dirty="0"/>
              <a:t>Daily Email Checking is the Norm</a:t>
            </a:r>
            <a:br>
              <a:rPr lang="en-US" altLang="en-US" sz="2800" dirty="0"/>
            </a:br>
            <a:r>
              <a:rPr lang="en-US" altLang="en-US" sz="1400" dirty="0"/>
              <a:t>Evenings are more popular</a:t>
            </a:r>
            <a:endParaRPr lang="en-US" altLang="en-US" sz="2800" dirty="0"/>
          </a:p>
        </p:txBody>
      </p:sp>
      <p:graphicFrame>
        <p:nvGraphicFramePr>
          <p:cNvPr id="52227" name="Content Placeholder 5"/>
          <p:cNvGraphicFramePr>
            <a:graphicFrameLocks noGrp="1"/>
          </p:cNvGraphicFramePr>
          <p:nvPr>
            <p:ph idx="1"/>
          </p:nvPr>
        </p:nvGraphicFramePr>
        <p:xfrm>
          <a:off x="228600" y="1676400"/>
          <a:ext cx="4191000" cy="3733800"/>
        </p:xfrm>
        <a:graphic>
          <a:graphicData uri="http://schemas.openxmlformats.org/presentationml/2006/ole">
            <mc:AlternateContent xmlns:mc="http://schemas.openxmlformats.org/markup-compatibility/2006">
              <mc:Choice xmlns:v="urn:schemas-microsoft-com:vml" Requires="v">
                <p:oleObj spid="_x0000_s52245" name="Chart" r:id="rId4" imgW="8334487" imgH="4143204" progId="Excel.Chart.8">
                  <p:embed/>
                </p:oleObj>
              </mc:Choice>
              <mc:Fallback>
                <p:oleObj name="Chart" r:id="rId4" imgW="8334487" imgH="4143204" progId="Excel.Chart.8">
                  <p:embed/>
                  <p:pic>
                    <p:nvPicPr>
                      <p:cNvPr id="0" name="Content Placeholder 5"/>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1676400"/>
                        <a:ext cx="41910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2228" name="TextBox 6"/>
          <p:cNvSpPr txBox="1">
            <a:spLocks noChangeArrowheads="1"/>
          </p:cNvSpPr>
          <p:nvPr/>
        </p:nvSpPr>
        <p:spPr bwMode="auto">
          <a:xfrm>
            <a:off x="228600" y="5687285"/>
            <a:ext cx="86868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100" dirty="0"/>
              <a:t>Q: In a typical week, which days of the week do you tend to open emails related to job opportunities?</a:t>
            </a:r>
          </a:p>
        </p:txBody>
      </p:sp>
      <p:sp>
        <p:nvSpPr>
          <p:cNvPr id="52229" name="TextBox 1"/>
          <p:cNvSpPr txBox="1">
            <a:spLocks noChangeArrowheads="1"/>
          </p:cNvSpPr>
          <p:nvPr/>
        </p:nvSpPr>
        <p:spPr bwMode="auto">
          <a:xfrm>
            <a:off x="228600" y="5474274"/>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100" dirty="0"/>
              <a:t>N=250</a:t>
            </a:r>
          </a:p>
        </p:txBody>
      </p:sp>
      <p:graphicFrame>
        <p:nvGraphicFramePr>
          <p:cNvPr id="52230" name="Object 3"/>
          <p:cNvGraphicFramePr>
            <a:graphicFrameLocks/>
          </p:cNvGraphicFramePr>
          <p:nvPr/>
        </p:nvGraphicFramePr>
        <p:xfrm>
          <a:off x="4557713" y="1747838"/>
          <a:ext cx="4067175" cy="3776662"/>
        </p:xfrm>
        <a:graphic>
          <a:graphicData uri="http://schemas.openxmlformats.org/presentationml/2006/ole">
            <mc:AlternateContent xmlns:mc="http://schemas.openxmlformats.org/markup-compatibility/2006">
              <mc:Choice xmlns:v="urn:schemas-microsoft-com:vml" Requires="v">
                <p:oleObj spid="_x0000_s52246" name="Chart" r:id="rId6" imgW="8334487" imgH="4143204" progId="Excel.Chart.8">
                  <p:embed/>
                </p:oleObj>
              </mc:Choice>
              <mc:Fallback>
                <p:oleObj name="Chart" r:id="rId6" imgW="8334487" imgH="4143204" progId="Excel.Chart.8">
                  <p:embed/>
                  <p:pic>
                    <p:nvPicPr>
                      <p:cNvPr id="0" name="Object 3"/>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57713" y="1747838"/>
                        <a:ext cx="4067175" cy="377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2231" name="TextBox 1"/>
          <p:cNvSpPr txBox="1">
            <a:spLocks noChangeArrowheads="1"/>
          </p:cNvSpPr>
          <p:nvPr/>
        </p:nvSpPr>
        <p:spPr bwMode="auto">
          <a:xfrm>
            <a:off x="5943600" y="1905000"/>
            <a:ext cx="1295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u="sng">
                <a:solidFill>
                  <a:srgbClr val="002060"/>
                </a:solidFill>
              </a:rPr>
              <a:t>Time of Day</a:t>
            </a:r>
          </a:p>
        </p:txBody>
      </p:sp>
      <p:sp>
        <p:nvSpPr>
          <p:cNvPr id="52232" name="TextBox 2"/>
          <p:cNvSpPr txBox="1">
            <a:spLocks noChangeArrowheads="1"/>
          </p:cNvSpPr>
          <p:nvPr/>
        </p:nvSpPr>
        <p:spPr bwMode="auto">
          <a:xfrm>
            <a:off x="1890713" y="1912938"/>
            <a:ext cx="13192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u="sng"/>
              <a:t>Day of the Week</a:t>
            </a:r>
          </a:p>
        </p:txBody>
      </p:sp>
      <p:sp>
        <p:nvSpPr>
          <p:cNvPr id="9" name="Right Brace 8"/>
          <p:cNvSpPr/>
          <p:nvPr/>
        </p:nvSpPr>
        <p:spPr>
          <a:xfrm rot="16200000">
            <a:off x="7274590" y="1949482"/>
            <a:ext cx="662245" cy="1897777"/>
          </a:xfrm>
          <a:prstGeom prst="rightBrace">
            <a:avLst>
              <a:gd name="adj1" fmla="val 78178"/>
              <a:gd name="adj2" fmla="val 50000"/>
            </a:avLst>
          </a:prstGeom>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p>
        </p:txBody>
      </p:sp>
      <p:sp>
        <p:nvSpPr>
          <p:cNvPr id="10" name="TextBox 1"/>
          <p:cNvSpPr txBox="1"/>
          <p:nvPr/>
        </p:nvSpPr>
        <p:spPr>
          <a:xfrm>
            <a:off x="7391400" y="2267209"/>
            <a:ext cx="609600" cy="53505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rgbClr val="26337A"/>
                </a:solidFill>
              </a:rPr>
              <a:t>56%</a:t>
            </a:r>
          </a:p>
        </p:txBody>
      </p:sp>
    </p:spTree>
  </p:cSld>
  <p:clrMapOvr>
    <a:masterClrMapping/>
  </p:clrMapOvr>
  <p:transition spd="med">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bwMode="auto">
          <a:xfrm>
            <a:off x="609600" y="2286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US" altLang="en-US" sz="2800" dirty="0"/>
              <a:t>Job Board Participation</a:t>
            </a:r>
            <a:br>
              <a:rPr lang="en-US" altLang="en-US" sz="2800" dirty="0"/>
            </a:br>
            <a:r>
              <a:rPr lang="en-US" altLang="en-US" sz="1400" dirty="0"/>
              <a:t>Even those not looking are subscribing</a:t>
            </a:r>
            <a:br>
              <a:rPr lang="en-US" altLang="en-US" sz="1000" dirty="0"/>
            </a:br>
            <a:endParaRPr lang="en-US" altLang="en-US" sz="1000" dirty="0"/>
          </a:p>
        </p:txBody>
      </p:sp>
      <p:graphicFrame>
        <p:nvGraphicFramePr>
          <p:cNvPr id="54275" name="Content Placeholder 5"/>
          <p:cNvGraphicFramePr>
            <a:graphicFrameLocks noGrp="1"/>
          </p:cNvGraphicFramePr>
          <p:nvPr>
            <p:ph idx="1"/>
            <p:extLst>
              <p:ext uri="{D42A27DB-BD31-4B8C-83A1-F6EECF244321}">
                <p14:modId xmlns:p14="http://schemas.microsoft.com/office/powerpoint/2010/main" val="671719815"/>
              </p:ext>
            </p:extLst>
          </p:nvPr>
        </p:nvGraphicFramePr>
        <p:xfrm>
          <a:off x="457200" y="1066800"/>
          <a:ext cx="8229600" cy="4683125"/>
        </p:xfrm>
        <a:graphic>
          <a:graphicData uri="http://schemas.openxmlformats.org/presentationml/2006/ole">
            <mc:AlternateContent xmlns:mc="http://schemas.openxmlformats.org/markup-compatibility/2006">
              <mc:Choice xmlns:v="urn:schemas-microsoft-com:vml" Requires="v">
                <p:oleObj spid="_x0000_s54283" name="Chart" r:id="rId4" imgW="8829675" imgH="5629132" progId="Excel.Chart.8">
                  <p:embed/>
                </p:oleObj>
              </mc:Choice>
              <mc:Fallback>
                <p:oleObj name="Chart" r:id="rId4" imgW="8829675" imgH="5629132" progId="Excel.Chart.8">
                  <p:embed/>
                  <p:pic>
                    <p:nvPicPr>
                      <p:cNvPr id="0" name="Content Placeholder 5"/>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066800"/>
                        <a:ext cx="8229600" cy="4683125"/>
                      </a:xfrm>
                      <a:prstGeom prst="rect">
                        <a:avLst/>
                      </a:prstGeom>
                      <a:noFill/>
                      <a:ln>
                        <a:noFill/>
                      </a:ln>
                    </p:spPr>
                  </p:pic>
                </p:oleObj>
              </mc:Fallback>
            </mc:AlternateContent>
          </a:graphicData>
        </a:graphic>
      </p:graphicFrame>
      <p:sp>
        <p:nvSpPr>
          <p:cNvPr id="54276" name="TextBox 6"/>
          <p:cNvSpPr txBox="1">
            <a:spLocks noChangeArrowheads="1"/>
          </p:cNvSpPr>
          <p:nvPr/>
        </p:nvSpPr>
        <p:spPr bwMode="auto">
          <a:xfrm>
            <a:off x="228600" y="5486400"/>
            <a:ext cx="752475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100" dirty="0"/>
              <a:t>Q: Do you expect to look for a new position in the future?</a:t>
            </a:r>
          </a:p>
          <a:p>
            <a:r>
              <a:rPr lang="en-US" altLang="en-US" sz="1100" dirty="0"/>
              <a:t>Q: How many job boards are you subscribed to?</a:t>
            </a:r>
          </a:p>
        </p:txBody>
      </p:sp>
      <p:sp>
        <p:nvSpPr>
          <p:cNvPr id="54277" name="TextBox 1"/>
          <p:cNvSpPr txBox="1">
            <a:spLocks noChangeArrowheads="1"/>
          </p:cNvSpPr>
          <p:nvPr/>
        </p:nvSpPr>
        <p:spPr bwMode="auto">
          <a:xfrm>
            <a:off x="228600" y="5278584"/>
            <a:ext cx="11175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100" dirty="0"/>
              <a:t>N=250</a:t>
            </a:r>
          </a:p>
        </p:txBody>
      </p:sp>
    </p:spTree>
  </p:cSld>
  <p:clrMapOvr>
    <a:masterClrMapping/>
  </p:clrMapOvr>
  <p:transition spd="med">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304800" y="381000"/>
            <a:ext cx="8686800" cy="914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Candara" pitchFamily="34" charset="0"/>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a:lstStyle>
          <a:p>
            <a:r>
              <a:rPr lang="en-US" altLang="en-US" sz="2800" dirty="0"/>
              <a:t>Less than Half of Residents</a:t>
            </a:r>
          </a:p>
          <a:p>
            <a:r>
              <a:rPr lang="en-US" altLang="en-US" sz="2800" dirty="0"/>
              <a:t>Receive Career Guidance</a:t>
            </a:r>
          </a:p>
        </p:txBody>
      </p:sp>
      <p:graphicFrame>
        <p:nvGraphicFramePr>
          <p:cNvPr id="5" name="Content Placeholder 3"/>
          <p:cNvGraphicFramePr>
            <a:graphicFrameLocks/>
          </p:cNvGraphicFramePr>
          <p:nvPr>
            <p:extLst>
              <p:ext uri="{D42A27DB-BD31-4B8C-83A1-F6EECF244321}">
                <p14:modId xmlns:p14="http://schemas.microsoft.com/office/powerpoint/2010/main" val="228171109"/>
              </p:ext>
            </p:extLst>
          </p:nvPr>
        </p:nvGraphicFramePr>
        <p:xfrm>
          <a:off x="628650" y="1295400"/>
          <a:ext cx="7886700" cy="40386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280554" y="5334000"/>
            <a:ext cx="8234796" cy="600164"/>
          </a:xfrm>
          <a:prstGeom prst="rect">
            <a:avLst/>
          </a:prstGeom>
          <a:noFill/>
        </p:spPr>
        <p:txBody>
          <a:bodyPr wrap="square" rtlCol="0">
            <a:spAutoFit/>
          </a:bodyPr>
          <a:lstStyle/>
          <a:p>
            <a:r>
              <a:rPr lang="en-US" sz="1100" dirty="0"/>
              <a:t>N=24 (small sample)	</a:t>
            </a:r>
          </a:p>
          <a:p>
            <a:r>
              <a:rPr lang="en-US" sz="1100" dirty="0"/>
              <a:t>Q: During your residency and/or fellowship training, did you receive any guidance on job seeking (writing a CV, interviews, etc.)? Who did you receive guidance from?</a:t>
            </a:r>
          </a:p>
        </p:txBody>
      </p:sp>
    </p:spTree>
    <p:extLst>
      <p:ext uri="{BB962C8B-B14F-4D97-AF65-F5344CB8AC3E}">
        <p14:creationId xmlns:p14="http://schemas.microsoft.com/office/powerpoint/2010/main" val="3021986828"/>
      </p:ext>
    </p:extLst>
  </p:cSld>
  <p:clrMapOvr>
    <a:masterClrMapping/>
  </p:clrMapOvr>
  <p:transition spd="med">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bwMode="auto">
          <a:xfrm>
            <a:off x="457200" y="122233"/>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US" altLang="en-US" sz="2800" dirty="0"/>
              <a:t>What Did We Learn Today?</a:t>
            </a:r>
          </a:p>
        </p:txBody>
      </p:sp>
      <p:sp>
        <p:nvSpPr>
          <p:cNvPr id="56323" name="Content Placeholder 2"/>
          <p:cNvSpPr>
            <a:spLocks noGrp="1"/>
          </p:cNvSpPr>
          <p:nvPr>
            <p:ph idx="1"/>
          </p:nvPr>
        </p:nvSpPr>
        <p:spPr bwMode="auto">
          <a:xfrm>
            <a:off x="457200" y="1087580"/>
            <a:ext cx="8382000" cy="4983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ts val="0"/>
              </a:spcBef>
              <a:spcAft>
                <a:spcPts val="300"/>
              </a:spcAft>
            </a:pPr>
            <a:r>
              <a:rPr lang="en-US" altLang="en-US" sz="2000" dirty="0">
                <a:latin typeface="Calibri" panose="020F0502020204030204" pitchFamily="34" charset="0"/>
              </a:rPr>
              <a:t>Almost half of MDs surveyed expect to change jobs in the next 5 years</a:t>
            </a:r>
          </a:p>
          <a:p>
            <a:pPr>
              <a:spcBef>
                <a:spcPts val="0"/>
              </a:spcBef>
              <a:spcAft>
                <a:spcPts val="300"/>
              </a:spcAft>
            </a:pPr>
            <a:endParaRPr lang="en-US" altLang="en-US" sz="800" dirty="0">
              <a:latin typeface="Calibri" panose="020F0502020204030204" pitchFamily="34" charset="0"/>
            </a:endParaRPr>
          </a:p>
          <a:p>
            <a:pPr>
              <a:spcBef>
                <a:spcPts val="0"/>
              </a:spcBef>
              <a:spcAft>
                <a:spcPts val="300"/>
              </a:spcAft>
            </a:pPr>
            <a:r>
              <a:rPr lang="en-US" altLang="en-US" sz="2000" dirty="0">
                <a:latin typeface="Calibri" panose="020F0502020204030204" pitchFamily="34" charset="0"/>
              </a:rPr>
              <a:t>Many doctors do not go very far beyond the posting title</a:t>
            </a:r>
          </a:p>
          <a:p>
            <a:pPr>
              <a:spcBef>
                <a:spcPts val="0"/>
              </a:spcBef>
              <a:spcAft>
                <a:spcPts val="300"/>
              </a:spcAft>
            </a:pPr>
            <a:endParaRPr lang="en-US" altLang="en-US" sz="800" dirty="0">
              <a:latin typeface="Calibri" panose="020F0502020204030204" pitchFamily="34" charset="0"/>
            </a:endParaRPr>
          </a:p>
          <a:p>
            <a:pPr>
              <a:spcBef>
                <a:spcPts val="0"/>
              </a:spcBef>
              <a:spcAft>
                <a:spcPts val="300"/>
              </a:spcAft>
            </a:pPr>
            <a:r>
              <a:rPr lang="en-US" altLang="en-US" sz="2000" dirty="0">
                <a:latin typeface="Calibri" panose="020F0502020204030204" pitchFamily="34" charset="0"/>
              </a:rPr>
              <a:t>Beyond salary, many different benefits are attention grabbers</a:t>
            </a:r>
          </a:p>
          <a:p>
            <a:pPr>
              <a:spcBef>
                <a:spcPts val="0"/>
              </a:spcBef>
              <a:spcAft>
                <a:spcPts val="300"/>
              </a:spcAft>
            </a:pPr>
            <a:endParaRPr lang="en-US" altLang="en-US" sz="800" dirty="0">
              <a:latin typeface="Calibri" panose="020F0502020204030204" pitchFamily="34" charset="0"/>
            </a:endParaRPr>
          </a:p>
          <a:p>
            <a:pPr>
              <a:spcBef>
                <a:spcPts val="0"/>
              </a:spcBef>
              <a:spcAft>
                <a:spcPts val="300"/>
              </a:spcAft>
            </a:pPr>
            <a:r>
              <a:rPr lang="en-US" altLang="en-US" sz="2000" dirty="0">
                <a:latin typeface="Calibri" panose="020F0502020204030204" pitchFamily="34" charset="0"/>
              </a:rPr>
              <a:t>Geography and work-life balance are leading workplace factors</a:t>
            </a:r>
          </a:p>
          <a:p>
            <a:pPr>
              <a:spcBef>
                <a:spcPts val="0"/>
              </a:spcBef>
              <a:spcAft>
                <a:spcPts val="300"/>
              </a:spcAft>
            </a:pPr>
            <a:endParaRPr lang="en-US" altLang="en-US" sz="800" dirty="0">
              <a:latin typeface="Calibri" panose="020F0502020204030204" pitchFamily="34" charset="0"/>
            </a:endParaRPr>
          </a:p>
          <a:p>
            <a:pPr>
              <a:spcBef>
                <a:spcPts val="0"/>
              </a:spcBef>
              <a:spcAft>
                <a:spcPts val="300"/>
              </a:spcAft>
            </a:pPr>
            <a:r>
              <a:rPr lang="en-US" altLang="en-US" sz="2000" dirty="0">
                <a:latin typeface="Calibri" panose="020F0502020204030204" pitchFamily="34" charset="0"/>
              </a:rPr>
              <a:t>Better job postings are written for easy scanning</a:t>
            </a:r>
          </a:p>
          <a:p>
            <a:pPr>
              <a:spcBef>
                <a:spcPts val="0"/>
              </a:spcBef>
              <a:spcAft>
                <a:spcPts val="300"/>
              </a:spcAft>
            </a:pPr>
            <a:endParaRPr lang="en-US" altLang="en-US" sz="800" dirty="0">
              <a:latin typeface="Calibri" panose="020F0502020204030204" pitchFamily="34" charset="0"/>
            </a:endParaRPr>
          </a:p>
          <a:p>
            <a:pPr>
              <a:spcBef>
                <a:spcPts val="0"/>
              </a:spcBef>
              <a:spcAft>
                <a:spcPts val="300"/>
              </a:spcAft>
            </a:pPr>
            <a:r>
              <a:rPr lang="en-US" altLang="en-US" sz="2000" dirty="0">
                <a:latin typeface="Calibri" panose="020F0502020204030204" pitchFamily="34" charset="0"/>
              </a:rPr>
              <a:t>Emails remain a preferred delivery vehicle</a:t>
            </a:r>
          </a:p>
          <a:p>
            <a:pPr lvl="1">
              <a:spcBef>
                <a:spcPts val="0"/>
              </a:spcBef>
              <a:spcAft>
                <a:spcPts val="300"/>
              </a:spcAft>
            </a:pPr>
            <a:r>
              <a:rPr lang="en-US" altLang="en-US" sz="1600" dirty="0">
                <a:latin typeface="Calibri" panose="020F0502020204030204" pitchFamily="34" charset="0"/>
              </a:rPr>
              <a:t>Job opportunities are commonly received in either personal or work email addresses</a:t>
            </a:r>
          </a:p>
          <a:p>
            <a:pPr lvl="1">
              <a:spcBef>
                <a:spcPts val="0"/>
              </a:spcBef>
              <a:spcAft>
                <a:spcPts val="300"/>
              </a:spcAft>
            </a:pPr>
            <a:r>
              <a:rPr lang="en-US" altLang="en-US" sz="1600" dirty="0">
                <a:latin typeface="Calibri" panose="020F0502020204030204" pitchFamily="34" charset="0"/>
              </a:rPr>
              <a:t>Most read the job opportunity emails any / every day</a:t>
            </a:r>
          </a:p>
          <a:p>
            <a:pPr lvl="1">
              <a:spcBef>
                <a:spcPts val="0"/>
              </a:spcBef>
              <a:spcAft>
                <a:spcPts val="300"/>
              </a:spcAft>
            </a:pPr>
            <a:r>
              <a:rPr lang="en-US" altLang="en-US" sz="1600" dirty="0">
                <a:latin typeface="Calibri" panose="020F0502020204030204" pitchFamily="34" charset="0"/>
              </a:rPr>
              <a:t>Evening is the most common time to read the emails – but all are used</a:t>
            </a:r>
          </a:p>
          <a:p>
            <a:pPr>
              <a:spcBef>
                <a:spcPts val="0"/>
              </a:spcBef>
              <a:spcAft>
                <a:spcPts val="300"/>
              </a:spcAft>
            </a:pPr>
            <a:endParaRPr lang="en-US" altLang="en-US" sz="800" dirty="0">
              <a:latin typeface="Calibri" panose="020F0502020204030204" pitchFamily="34" charset="0"/>
            </a:endParaRPr>
          </a:p>
          <a:p>
            <a:pPr>
              <a:spcBef>
                <a:spcPts val="0"/>
              </a:spcBef>
              <a:spcAft>
                <a:spcPts val="300"/>
              </a:spcAft>
            </a:pPr>
            <a:r>
              <a:rPr lang="en-US" altLang="en-US" sz="2000" dirty="0">
                <a:latin typeface="Calibri" panose="020F0502020204030204" pitchFamily="34" charset="0"/>
              </a:rPr>
              <a:t>Job board use is relatively low (34%)</a:t>
            </a:r>
          </a:p>
          <a:p>
            <a:pPr lvl="1">
              <a:spcBef>
                <a:spcPts val="0"/>
              </a:spcBef>
              <a:spcAft>
                <a:spcPts val="300"/>
              </a:spcAft>
            </a:pPr>
            <a:r>
              <a:rPr lang="en-US" altLang="en-US" sz="1600" dirty="0">
                <a:latin typeface="Calibri" panose="020F0502020204030204" pitchFamily="34" charset="0"/>
              </a:rPr>
              <a:t>Higher among those looking for a new position in 1 to 5 years</a:t>
            </a:r>
            <a:endParaRPr lang="en-US" altLang="en-US" sz="2000" dirty="0">
              <a:latin typeface="Calibri" panose="020F0502020204030204" pitchFamily="34" charset="0"/>
            </a:endParaRPr>
          </a:p>
          <a:p>
            <a:pPr marL="346075" lvl="1">
              <a:spcBef>
                <a:spcPts val="0"/>
              </a:spcBef>
              <a:spcAft>
                <a:spcPts val="300"/>
              </a:spcAft>
              <a:buFont typeface="Arial" panose="020B0604020202020204" pitchFamily="34" charset="0"/>
              <a:buChar char="•"/>
            </a:pPr>
            <a:r>
              <a:rPr lang="en-US" altLang="en-US" sz="2000" dirty="0">
                <a:latin typeface="Calibri" panose="020F0502020204030204" pitchFamily="34" charset="0"/>
              </a:rPr>
              <a:t>New grads need help with career guidance/help</a:t>
            </a:r>
          </a:p>
        </p:txBody>
      </p:sp>
    </p:spTree>
  </p:cSld>
  <p:clrMapOvr>
    <a:masterClrMapping/>
  </p:clrMapOvr>
  <p:transition spd="med">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en-US" dirty="0"/>
              <a:t>Questions?</a:t>
            </a:r>
          </a:p>
        </p:txBody>
      </p:sp>
      <p:sp>
        <p:nvSpPr>
          <p:cNvPr id="5" name="Subtitle 4"/>
          <p:cNvSpPr>
            <a:spLocks noGrp="1"/>
          </p:cNvSpPr>
          <p:nvPr>
            <p:ph type="subTitle" idx="1"/>
          </p:nvPr>
        </p:nvSpPr>
        <p:spPr/>
        <p:txBody>
          <a:bodyPr/>
          <a:lstStyle/>
          <a:p>
            <a:pPr eaLnBrk="1" fontAlgn="auto" hangingPunct="1">
              <a:spcAft>
                <a:spcPts val="0"/>
              </a:spcAft>
              <a:defRPr/>
            </a:pPr>
            <a:r>
              <a:rPr lang="en-US" dirty="0">
                <a:latin typeface="Calibri" panose="020F0502020204030204" pitchFamily="34" charset="0"/>
              </a:rPr>
              <a:t>Thank you for your participation!</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10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274638"/>
            <a:ext cx="8229600" cy="1143000"/>
          </a:xfrm>
          <a:prstGeom prst="rect">
            <a:avLst/>
          </a:prstGeom>
        </p:spPr>
        <p:txBody>
          <a:bodyPr anchor="ctr"/>
          <a:lstStyle/>
          <a:p>
            <a:pPr algn="ctr" eaLnBrk="1" fontAlgn="auto" hangingPunct="1">
              <a:spcAft>
                <a:spcPts val="0"/>
              </a:spcAft>
              <a:defRPr/>
            </a:pPr>
            <a:r>
              <a:rPr lang="en-US" sz="3200" dirty="0">
                <a:latin typeface="Candara" pitchFamily="34" charset="0"/>
                <a:ea typeface="+mj-ea"/>
                <a:cs typeface="+mj-cs"/>
              </a:rPr>
              <a:t>Objectives</a:t>
            </a:r>
          </a:p>
        </p:txBody>
      </p:sp>
      <p:sp>
        <p:nvSpPr>
          <p:cNvPr id="4" name="Content Placeholder 4"/>
          <p:cNvSpPr txBox="1">
            <a:spLocks/>
          </p:cNvSpPr>
          <p:nvPr/>
        </p:nvSpPr>
        <p:spPr bwMode="auto">
          <a:xfrm>
            <a:off x="457200" y="1295400"/>
            <a:ext cx="8229600" cy="4525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r>
              <a:rPr lang="en-US" altLang="en-US" sz="2800" dirty="0"/>
              <a:t>Better understand what information grabs the attention of candidates</a:t>
            </a:r>
          </a:p>
          <a:p>
            <a:pPr eaLnBrk="1" hangingPunct="1"/>
            <a:endParaRPr lang="en-US" altLang="en-US" sz="2800" dirty="0"/>
          </a:p>
          <a:p>
            <a:pPr eaLnBrk="1" hangingPunct="1"/>
            <a:r>
              <a:rPr lang="en-US" altLang="en-US" sz="2800" dirty="0"/>
              <a:t>Learn how to better write and post job opportunities for easy “scanning”</a:t>
            </a:r>
          </a:p>
          <a:p>
            <a:pPr eaLnBrk="1" hangingPunct="1"/>
            <a:endParaRPr lang="en-US" altLang="en-US" sz="2800" dirty="0"/>
          </a:p>
          <a:p>
            <a:pPr eaLnBrk="1" hangingPunct="1"/>
            <a:r>
              <a:rPr lang="en-US" altLang="en-US" sz="2800" dirty="0"/>
              <a:t>Learn when and how candidates are looking at job opportunities</a:t>
            </a:r>
          </a:p>
        </p:txBody>
      </p:sp>
    </p:spTree>
    <p:extLst>
      <p:ext uri="{BB962C8B-B14F-4D97-AF65-F5344CB8AC3E}">
        <p14:creationId xmlns:p14="http://schemas.microsoft.com/office/powerpoint/2010/main" val="1199753472"/>
      </p:ext>
    </p:extLst>
  </p:cSld>
  <p:clrMapOvr>
    <a:masterClrMapping/>
  </p:clrMapOvr>
  <p:transition spd="med">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a:xfrm>
            <a:off x="533400" y="236838"/>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US" altLang="en-US" dirty="0"/>
              <a:t>Many Expect to Seek a New Job within 5 Years</a:t>
            </a:r>
            <a:endParaRPr lang="en-US" altLang="en-US" sz="2400" dirty="0"/>
          </a:p>
        </p:txBody>
      </p:sp>
      <p:sp>
        <p:nvSpPr>
          <p:cNvPr id="6" name="TextBox 5"/>
          <p:cNvSpPr txBox="1"/>
          <p:nvPr/>
        </p:nvSpPr>
        <p:spPr>
          <a:xfrm>
            <a:off x="280555" y="5512713"/>
            <a:ext cx="8946292" cy="430887"/>
          </a:xfrm>
          <a:prstGeom prst="rect">
            <a:avLst/>
          </a:prstGeom>
          <a:noFill/>
        </p:spPr>
        <p:txBody>
          <a:bodyPr wrap="square" rtlCol="0">
            <a:spAutoFit/>
          </a:bodyPr>
          <a:lstStyle/>
          <a:p>
            <a:r>
              <a:rPr lang="en-US" sz="1100" dirty="0"/>
              <a:t>N=243</a:t>
            </a:r>
          </a:p>
          <a:p>
            <a:r>
              <a:rPr lang="en-US" sz="1100" dirty="0"/>
              <a:t>Q: Do you expect to look for a new position in the future?</a:t>
            </a:r>
          </a:p>
        </p:txBody>
      </p:sp>
      <p:graphicFrame>
        <p:nvGraphicFramePr>
          <p:cNvPr id="7" name="Content Placeholder 3"/>
          <p:cNvGraphicFramePr>
            <a:graphicFrameLocks noGrp="1"/>
          </p:cNvGraphicFramePr>
          <p:nvPr>
            <p:ph idx="1"/>
            <p:extLst>
              <p:ext uri="{D42A27DB-BD31-4B8C-83A1-F6EECF244321}">
                <p14:modId xmlns:p14="http://schemas.microsoft.com/office/powerpoint/2010/main" val="2680263505"/>
              </p:ext>
            </p:extLst>
          </p:nvPr>
        </p:nvGraphicFramePr>
        <p:xfrm>
          <a:off x="628650" y="1344614"/>
          <a:ext cx="7886700" cy="377897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a:xfrm>
            <a:off x="533400" y="280086"/>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US" altLang="en-US" dirty="0"/>
              <a:t>Most Expect to Relocate</a:t>
            </a:r>
            <a:endParaRPr lang="en-US" altLang="en-US" sz="2400" dirty="0"/>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465356886"/>
              </p:ext>
            </p:extLst>
          </p:nvPr>
        </p:nvGraphicFramePr>
        <p:xfrm>
          <a:off x="-381000" y="381000"/>
          <a:ext cx="78867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280555" y="5478078"/>
            <a:ext cx="8946292" cy="430887"/>
          </a:xfrm>
          <a:prstGeom prst="rect">
            <a:avLst/>
          </a:prstGeom>
          <a:noFill/>
        </p:spPr>
        <p:txBody>
          <a:bodyPr wrap="square" rtlCol="0">
            <a:spAutoFit/>
          </a:bodyPr>
          <a:lstStyle/>
          <a:p>
            <a:endParaRPr lang="en-US" sz="1100" dirty="0"/>
          </a:p>
          <a:p>
            <a:r>
              <a:rPr lang="en-US" sz="1100" dirty="0"/>
              <a:t>Q: If you are in the job market, would you relocate for this new position?</a:t>
            </a:r>
          </a:p>
        </p:txBody>
      </p:sp>
    </p:spTree>
    <p:extLst>
      <p:ext uri="{BB962C8B-B14F-4D97-AF65-F5344CB8AC3E}">
        <p14:creationId xmlns:p14="http://schemas.microsoft.com/office/powerpoint/2010/main" val="2525789318"/>
      </p:ext>
    </p:extLst>
  </p:cSld>
  <p:clrMapOvr>
    <a:masterClrMapping/>
  </p:clrMapOvr>
  <p:transition spd="med">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4"/>
          <p:cNvSpPr>
            <a:spLocks noGrp="1"/>
          </p:cNvSpPr>
          <p:nvPr>
            <p:ph idx="1"/>
          </p:nvPr>
        </p:nvSpPr>
        <p:spPr bwMode="auto">
          <a:xfrm>
            <a:off x="457200" y="1676400"/>
            <a:ext cx="8229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latin typeface="Calibri" panose="020F0502020204030204" pitchFamily="34" charset="0"/>
              </a:rPr>
              <a:t>Components of a Good Job Description</a:t>
            </a:r>
          </a:p>
          <a:p>
            <a:pPr eaLnBrk="1" hangingPunct="1"/>
            <a:endParaRPr lang="en-US" altLang="en-US" sz="1800" dirty="0">
              <a:latin typeface="Calibri" panose="020F0502020204030204" pitchFamily="34" charset="0"/>
            </a:endParaRPr>
          </a:p>
          <a:p>
            <a:pPr eaLnBrk="1" hangingPunct="1"/>
            <a:r>
              <a:rPr lang="en-US" altLang="en-US" sz="2400" dirty="0">
                <a:latin typeface="Calibri" panose="020F0502020204030204" pitchFamily="34" charset="0"/>
              </a:rPr>
              <a:t>Attention Grabbers</a:t>
            </a:r>
          </a:p>
          <a:p>
            <a:pPr eaLnBrk="1" hangingPunct="1"/>
            <a:endParaRPr lang="en-US" altLang="en-US" sz="1800" dirty="0">
              <a:latin typeface="Calibri" panose="020F0502020204030204" pitchFamily="34" charset="0"/>
            </a:endParaRPr>
          </a:p>
          <a:p>
            <a:pPr eaLnBrk="1" hangingPunct="1"/>
            <a:r>
              <a:rPr lang="en-US" altLang="en-US" sz="2400" dirty="0">
                <a:latin typeface="Calibri" panose="020F0502020204030204" pitchFamily="34" charset="0"/>
              </a:rPr>
              <a:t>Factors to Retain Attention</a:t>
            </a:r>
          </a:p>
          <a:p>
            <a:pPr eaLnBrk="1" hangingPunct="1"/>
            <a:endParaRPr lang="en-US" altLang="en-US" sz="1800" dirty="0">
              <a:latin typeface="Calibri" panose="020F0502020204030204" pitchFamily="34" charset="0"/>
            </a:endParaRPr>
          </a:p>
          <a:p>
            <a:pPr eaLnBrk="1" hangingPunct="1"/>
            <a:r>
              <a:rPr lang="en-US" altLang="en-US" sz="2400" dirty="0">
                <a:latin typeface="Calibri" panose="020F0502020204030204" pitchFamily="34" charset="0"/>
              </a:rPr>
              <a:t>Formatting Job Descriptions</a:t>
            </a:r>
          </a:p>
          <a:p>
            <a:pPr eaLnBrk="1" hangingPunct="1"/>
            <a:endParaRPr lang="en-US" altLang="en-US" sz="1800" dirty="0">
              <a:latin typeface="Calibri" panose="020F0502020204030204" pitchFamily="34" charset="0"/>
            </a:endParaRPr>
          </a:p>
          <a:p>
            <a:pPr eaLnBrk="1" hangingPunct="1"/>
            <a:r>
              <a:rPr lang="en-US" altLang="en-US" sz="2400" dirty="0">
                <a:latin typeface="Calibri" panose="020F0502020204030204" pitchFamily="34" charset="0"/>
              </a:rPr>
              <a:t>Best Media Outlets &amp; Candidate Behaviors</a:t>
            </a:r>
          </a:p>
        </p:txBody>
      </p:sp>
      <p:sp>
        <p:nvSpPr>
          <p:cNvPr id="4" name="Title 1"/>
          <p:cNvSpPr txBox="1">
            <a:spLocks/>
          </p:cNvSpPr>
          <p:nvPr/>
        </p:nvSpPr>
        <p:spPr>
          <a:xfrm>
            <a:off x="457200" y="274638"/>
            <a:ext cx="8229600" cy="1143000"/>
          </a:xfrm>
          <a:prstGeom prst="rect">
            <a:avLst/>
          </a:prstGeom>
        </p:spPr>
        <p:txBody>
          <a:bodyPr anchor="ctr"/>
          <a:lstStyle/>
          <a:p>
            <a:pPr algn="ctr" eaLnBrk="1" fontAlgn="auto" hangingPunct="1">
              <a:spcAft>
                <a:spcPts val="0"/>
              </a:spcAft>
              <a:defRPr/>
            </a:pPr>
            <a:r>
              <a:rPr lang="en-US" sz="3200" dirty="0">
                <a:latin typeface="Candara" pitchFamily="34" charset="0"/>
                <a:ea typeface="+mj-ea"/>
                <a:cs typeface="+mj-cs"/>
              </a:rPr>
              <a:t>Makeover Your Postings</a:t>
            </a:r>
          </a:p>
        </p:txBody>
      </p:sp>
    </p:spTree>
  </p:cSld>
  <p:clrMapOvr>
    <a:masterClrMapping/>
  </p:clrMapOvr>
  <p:transition spd="med">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nvGraphicFramePr>
        <p:xfrm>
          <a:off x="762000" y="1295400"/>
          <a:ext cx="76962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p:cNvSpPr txBox="1">
            <a:spLocks/>
          </p:cNvSpPr>
          <p:nvPr/>
        </p:nvSpPr>
        <p:spPr>
          <a:xfrm>
            <a:off x="457200" y="274638"/>
            <a:ext cx="8229600" cy="1143000"/>
          </a:xfrm>
          <a:prstGeom prst="rect">
            <a:avLst/>
          </a:prstGeom>
        </p:spPr>
        <p:txBody>
          <a:bodyPr anchor="ctr"/>
          <a:lstStyle/>
          <a:p>
            <a:pPr algn="ctr" eaLnBrk="1" fontAlgn="auto" hangingPunct="1">
              <a:spcAft>
                <a:spcPts val="0"/>
              </a:spcAft>
              <a:defRPr/>
            </a:pPr>
            <a:r>
              <a:rPr lang="en-US" sz="3200" dirty="0">
                <a:latin typeface="Candara" pitchFamily="34" charset="0"/>
                <a:ea typeface="+mj-ea"/>
                <a:cs typeface="+mj-cs"/>
              </a:rPr>
              <a:t>Components</a:t>
            </a:r>
          </a:p>
        </p:txBody>
      </p:sp>
    </p:spTree>
  </p:cSld>
  <p:clrMapOvr>
    <a:masterClrMapping/>
  </p:clrMapOvr>
  <p:transition spd="med">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3785883639"/>
              </p:ext>
            </p:extLst>
          </p:nvPr>
        </p:nvGraphicFramePr>
        <p:xfrm>
          <a:off x="1524000" y="14478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1"/>
          <p:cNvSpPr txBox="1">
            <a:spLocks/>
          </p:cNvSpPr>
          <p:nvPr/>
        </p:nvSpPr>
        <p:spPr>
          <a:xfrm>
            <a:off x="457200" y="274638"/>
            <a:ext cx="8229600" cy="1143000"/>
          </a:xfrm>
          <a:prstGeom prst="rect">
            <a:avLst/>
          </a:prstGeom>
        </p:spPr>
        <p:txBody>
          <a:bodyPr anchor="ctr"/>
          <a:lstStyle/>
          <a:p>
            <a:pPr algn="ctr" eaLnBrk="1" fontAlgn="auto" hangingPunct="1">
              <a:spcAft>
                <a:spcPts val="0"/>
              </a:spcAft>
              <a:defRPr/>
            </a:pPr>
            <a:r>
              <a:rPr lang="en-US" sz="3200" dirty="0">
                <a:latin typeface="Candara" pitchFamily="34" charset="0"/>
                <a:ea typeface="+mj-ea"/>
                <a:cs typeface="+mj-cs"/>
              </a:rPr>
              <a:t>Attention Grabbers</a:t>
            </a:r>
          </a:p>
        </p:txBody>
      </p:sp>
    </p:spTree>
  </p:cSld>
  <p:clrMapOvr>
    <a:masterClrMapping/>
  </p:clrMapOvr>
  <p:transition spd="med">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04875" y="1371600"/>
            <a:ext cx="7315200" cy="833438"/>
          </a:xfrm>
          <a:prstGeom prst="rect">
            <a:avLst/>
          </a:prstGeom>
          <a:noFill/>
        </p:spPr>
        <p:txBody>
          <a:bodyPr>
            <a:spAutoFit/>
          </a:bodyPr>
          <a:lstStyle/>
          <a:p>
            <a:pPr marL="342900" indent="-342900" eaLnBrk="1" fontAlgn="auto" hangingPunct="1">
              <a:spcBef>
                <a:spcPts val="480"/>
              </a:spcBef>
              <a:spcAft>
                <a:spcPts val="0"/>
              </a:spcAft>
              <a:defRPr/>
            </a:pPr>
            <a:endParaRPr lang="en-US" sz="2400" dirty="0">
              <a:latin typeface="Corbel" pitchFamily="34" charset="0"/>
              <a:cs typeface="+mn-cs"/>
            </a:endParaRPr>
          </a:p>
          <a:p>
            <a:pPr eaLnBrk="1" fontAlgn="auto" hangingPunct="1">
              <a:spcBef>
                <a:spcPts val="480"/>
              </a:spcBef>
              <a:spcAft>
                <a:spcPts val="0"/>
              </a:spcAft>
              <a:defRPr/>
            </a:pPr>
            <a:endParaRPr lang="en-US" sz="2000" dirty="0">
              <a:latin typeface="Corbel" pitchFamily="34" charset="0"/>
              <a:cs typeface="+mn-cs"/>
            </a:endParaRPr>
          </a:p>
        </p:txBody>
      </p:sp>
      <p:sp>
        <p:nvSpPr>
          <p:cNvPr id="27651" name="Content Placeholder 5"/>
          <p:cNvSpPr>
            <a:spLocks noGrp="1"/>
          </p:cNvSpPr>
          <p:nvPr>
            <p:ph sz="half" idx="1"/>
          </p:nvPr>
        </p:nvSpPr>
        <p:spPr bwMode="auto">
          <a:xfrm>
            <a:off x="457200" y="1219200"/>
            <a:ext cx="4038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a:t>First Capture</a:t>
            </a:r>
          </a:p>
          <a:p>
            <a:pPr lvl="1" eaLnBrk="1" hangingPunct="1">
              <a:spcBef>
                <a:spcPts val="0"/>
              </a:spcBef>
            </a:pPr>
            <a:r>
              <a:rPr lang="en-US" altLang="en-US" dirty="0"/>
              <a:t>Location (city)</a:t>
            </a:r>
          </a:p>
          <a:p>
            <a:pPr lvl="1" eaLnBrk="1" hangingPunct="1">
              <a:spcBef>
                <a:spcPts val="0"/>
              </a:spcBef>
            </a:pPr>
            <a:r>
              <a:rPr lang="en-US" altLang="en-US" dirty="0"/>
              <a:t>Compensation</a:t>
            </a:r>
          </a:p>
          <a:p>
            <a:pPr lvl="1" eaLnBrk="1" hangingPunct="1">
              <a:spcBef>
                <a:spcPts val="0"/>
              </a:spcBef>
            </a:pPr>
            <a:r>
              <a:rPr lang="en-US" altLang="en-US" dirty="0"/>
              <a:t>Benefits</a:t>
            </a:r>
          </a:p>
          <a:p>
            <a:pPr lvl="1" eaLnBrk="1" hangingPunct="1">
              <a:spcBef>
                <a:spcPts val="0"/>
              </a:spcBef>
            </a:pPr>
            <a:r>
              <a:rPr lang="en-US" altLang="en-US" dirty="0"/>
              <a:t>Call Schedule</a:t>
            </a:r>
          </a:p>
          <a:p>
            <a:pPr lvl="1" eaLnBrk="1" hangingPunct="1">
              <a:spcBef>
                <a:spcPts val="0"/>
              </a:spcBef>
            </a:pPr>
            <a:r>
              <a:rPr lang="en-US" altLang="en-US" dirty="0"/>
              <a:t>Referral Base</a:t>
            </a:r>
          </a:p>
          <a:p>
            <a:pPr lvl="1" eaLnBrk="1" hangingPunct="1">
              <a:spcBef>
                <a:spcPts val="0"/>
              </a:spcBef>
            </a:pPr>
            <a:r>
              <a:rPr lang="en-US" altLang="en-US" dirty="0"/>
              <a:t>Work / Life Balance</a:t>
            </a:r>
          </a:p>
        </p:txBody>
      </p:sp>
      <p:sp>
        <p:nvSpPr>
          <p:cNvPr id="27652" name="Content Placeholder 6"/>
          <p:cNvSpPr>
            <a:spLocks noGrp="1"/>
          </p:cNvSpPr>
          <p:nvPr>
            <p:ph sz="half" idx="2"/>
          </p:nvPr>
        </p:nvSpPr>
        <p:spPr bwMode="auto">
          <a:xfrm>
            <a:off x="4648200" y="1219200"/>
            <a:ext cx="4038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a:t>Position Requirements</a:t>
            </a:r>
          </a:p>
          <a:p>
            <a:pPr lvl="1" eaLnBrk="1" hangingPunct="1">
              <a:spcBef>
                <a:spcPts val="0"/>
              </a:spcBef>
            </a:pPr>
            <a:r>
              <a:rPr lang="en-US" altLang="en-US" dirty="0"/>
              <a:t>Board Certification</a:t>
            </a:r>
          </a:p>
          <a:p>
            <a:pPr lvl="1" eaLnBrk="1" hangingPunct="1">
              <a:spcBef>
                <a:spcPts val="0"/>
              </a:spcBef>
            </a:pPr>
            <a:r>
              <a:rPr lang="en-US" altLang="en-US" dirty="0"/>
              <a:t>Years of Experience</a:t>
            </a:r>
          </a:p>
          <a:p>
            <a:pPr lvl="1" eaLnBrk="1" hangingPunct="1">
              <a:spcBef>
                <a:spcPts val="0"/>
              </a:spcBef>
            </a:pPr>
            <a:r>
              <a:rPr lang="en-US" altLang="en-US" dirty="0"/>
              <a:t>State Licensure</a:t>
            </a:r>
          </a:p>
          <a:p>
            <a:pPr lvl="1" eaLnBrk="1" hangingPunct="1">
              <a:spcBef>
                <a:spcPts val="0"/>
              </a:spcBef>
            </a:pPr>
            <a:r>
              <a:rPr lang="en-US" altLang="en-US" dirty="0"/>
              <a:t>Special Training</a:t>
            </a:r>
          </a:p>
          <a:p>
            <a:pPr lvl="1" eaLnBrk="1" hangingPunct="1">
              <a:buFont typeface="Arial" panose="020B0604020202020204" pitchFamily="34" charset="0"/>
              <a:buNone/>
            </a:pPr>
            <a:endParaRPr lang="en-US" altLang="en-US" sz="1050" dirty="0"/>
          </a:p>
          <a:p>
            <a:pPr eaLnBrk="1" hangingPunct="1"/>
            <a:r>
              <a:rPr lang="en-US" altLang="en-US" dirty="0"/>
              <a:t>Practice Information</a:t>
            </a:r>
          </a:p>
          <a:p>
            <a:pPr lvl="1" eaLnBrk="1" hangingPunct="1">
              <a:spcBef>
                <a:spcPts val="0"/>
              </a:spcBef>
            </a:pPr>
            <a:r>
              <a:rPr lang="en-US" altLang="en-US" dirty="0"/>
              <a:t>Size</a:t>
            </a:r>
          </a:p>
          <a:p>
            <a:pPr lvl="1" eaLnBrk="1" hangingPunct="1">
              <a:spcBef>
                <a:spcPts val="0"/>
              </a:spcBef>
            </a:pPr>
            <a:r>
              <a:rPr lang="en-US" altLang="en-US" dirty="0"/>
              <a:t>Ownership</a:t>
            </a:r>
          </a:p>
          <a:p>
            <a:pPr lvl="1" eaLnBrk="1" hangingPunct="1">
              <a:spcBef>
                <a:spcPts val="0"/>
              </a:spcBef>
            </a:pPr>
            <a:r>
              <a:rPr lang="en-US" altLang="en-US" dirty="0"/>
              <a:t>Single or Multi Specialty</a:t>
            </a:r>
          </a:p>
          <a:p>
            <a:pPr eaLnBrk="1" hangingPunct="1"/>
            <a:endParaRPr lang="en-US" altLang="en-US" sz="1100" dirty="0"/>
          </a:p>
          <a:p>
            <a:pPr eaLnBrk="1" hangingPunct="1"/>
            <a:r>
              <a:rPr lang="en-US" altLang="en-US" dirty="0"/>
              <a:t>Community Description</a:t>
            </a:r>
          </a:p>
          <a:p>
            <a:pPr lvl="1" eaLnBrk="1" hangingPunct="1">
              <a:buFont typeface="Arial" panose="020B0604020202020204" pitchFamily="34" charset="0"/>
              <a:buNone/>
            </a:pPr>
            <a:endParaRPr lang="en-US" altLang="en-US" dirty="0"/>
          </a:p>
        </p:txBody>
      </p:sp>
      <p:sp>
        <p:nvSpPr>
          <p:cNvPr id="8" name="Title 1"/>
          <p:cNvSpPr txBox="1">
            <a:spLocks/>
          </p:cNvSpPr>
          <p:nvPr/>
        </p:nvSpPr>
        <p:spPr>
          <a:xfrm>
            <a:off x="457200" y="274638"/>
            <a:ext cx="8229600" cy="1143000"/>
          </a:xfrm>
          <a:prstGeom prst="rect">
            <a:avLst/>
          </a:prstGeom>
        </p:spPr>
        <p:txBody>
          <a:bodyPr anchor="ctr"/>
          <a:lstStyle/>
          <a:p>
            <a:pPr algn="ctr" eaLnBrk="1" fontAlgn="auto" hangingPunct="1">
              <a:spcAft>
                <a:spcPts val="0"/>
              </a:spcAft>
              <a:defRPr/>
            </a:pPr>
            <a:r>
              <a:rPr lang="en-US" sz="3200" dirty="0">
                <a:latin typeface="Candara" pitchFamily="34" charset="0"/>
                <a:ea typeface="+mj-ea"/>
                <a:cs typeface="+mj-cs"/>
              </a:rPr>
              <a:t>Attention Grabbers</a:t>
            </a:r>
          </a:p>
        </p:txBody>
      </p:sp>
    </p:spTree>
  </p:cSld>
  <p:clrMapOvr>
    <a:masterClrMapping/>
  </p:clrMapOvr>
  <p:transition spd="med">
    <p:wipe dir="d"/>
  </p:transition>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4648</TotalTime>
  <Words>1195</Words>
  <Application>Microsoft Office PowerPoint</Application>
  <PresentationFormat>On-screen Show (4:3)</PresentationFormat>
  <Paragraphs>328</Paragraphs>
  <Slides>26</Slides>
  <Notes>25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26</vt:i4>
      </vt:variant>
    </vt:vector>
  </HeadingPairs>
  <TitlesOfParts>
    <vt:vector size="35" baseType="lpstr">
      <vt:lpstr>Arial</vt:lpstr>
      <vt:lpstr>Calibri</vt:lpstr>
      <vt:lpstr>Cambria Math</vt:lpstr>
      <vt:lpstr>Candara</vt:lpstr>
      <vt:lpstr>Corbel</vt:lpstr>
      <vt:lpstr>Wingdings</vt:lpstr>
      <vt:lpstr>Office Theme</vt:lpstr>
      <vt:lpstr>Microsoft Excel Chart</vt:lpstr>
      <vt:lpstr>Chart</vt:lpstr>
      <vt:lpstr>Writing and Posting  Opportunities for Successful Clinical Recruitment and Retention</vt:lpstr>
      <vt:lpstr>PowerPoint Presentation</vt:lpstr>
      <vt:lpstr>PowerPoint Presentation</vt:lpstr>
      <vt:lpstr>Many Expect to Seek a New Job within 5 Years</vt:lpstr>
      <vt:lpstr>Most Expect to Relocate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Job Opportunity Emails per Week Non job seekers also receive announcements</vt:lpstr>
      <vt:lpstr>Recruiters Send More than Half of  Job Announcements </vt:lpstr>
      <vt:lpstr>On Which Emails Do You  Receive Job Opportunities</vt:lpstr>
      <vt:lpstr>Viewing Behaviors Even those not searching are scanning postings</vt:lpstr>
      <vt:lpstr>Daily Email Checking is the Norm Evenings are more popular</vt:lpstr>
      <vt:lpstr>Job Board Participation Even those not looking are subscribing </vt:lpstr>
      <vt:lpstr>PowerPoint Presentation</vt:lpstr>
      <vt:lpstr>What Did We Learn Today?</vt:lpstr>
      <vt:lpstr>Questions?</vt:lpstr>
    </vt:vector>
  </TitlesOfParts>
  <Company>Deftones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Amanda Tekely</cp:lastModifiedBy>
  <cp:revision>411</cp:revision>
  <cp:lastPrinted>2015-01-15T20:47:18Z</cp:lastPrinted>
  <dcterms:created xsi:type="dcterms:W3CDTF">2013-12-06T16:56:07Z</dcterms:created>
  <dcterms:modified xsi:type="dcterms:W3CDTF">2016-09-27T13:25:26Z</dcterms:modified>
</cp:coreProperties>
</file>